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017" r:id="rId2"/>
  </p:sldMasterIdLst>
  <p:notesMasterIdLst>
    <p:notesMasterId r:id="rId42"/>
  </p:notesMasterIdLst>
  <p:handoutMasterIdLst>
    <p:handoutMasterId r:id="rId43"/>
  </p:handoutMasterIdLst>
  <p:sldIdLst>
    <p:sldId id="260" r:id="rId3"/>
    <p:sldId id="339" r:id="rId4"/>
    <p:sldId id="340" r:id="rId5"/>
    <p:sldId id="378" r:id="rId6"/>
    <p:sldId id="380" r:id="rId7"/>
    <p:sldId id="341" r:id="rId8"/>
    <p:sldId id="342" r:id="rId9"/>
    <p:sldId id="343" r:id="rId10"/>
    <p:sldId id="344" r:id="rId11"/>
    <p:sldId id="345" r:id="rId12"/>
    <p:sldId id="346" r:id="rId13"/>
    <p:sldId id="347" r:id="rId14"/>
    <p:sldId id="348" r:id="rId15"/>
    <p:sldId id="349" r:id="rId16"/>
    <p:sldId id="350" r:id="rId17"/>
    <p:sldId id="352" r:id="rId18"/>
    <p:sldId id="353" r:id="rId19"/>
    <p:sldId id="379" r:id="rId20"/>
    <p:sldId id="354" r:id="rId21"/>
    <p:sldId id="355" r:id="rId22"/>
    <p:sldId id="356" r:id="rId23"/>
    <p:sldId id="357" r:id="rId24"/>
    <p:sldId id="359" r:id="rId25"/>
    <p:sldId id="361" r:id="rId26"/>
    <p:sldId id="362" r:id="rId27"/>
    <p:sldId id="363" r:id="rId28"/>
    <p:sldId id="364" r:id="rId29"/>
    <p:sldId id="365" r:id="rId30"/>
    <p:sldId id="366" r:id="rId31"/>
    <p:sldId id="367" r:id="rId32"/>
    <p:sldId id="368" r:id="rId33"/>
    <p:sldId id="369" r:id="rId34"/>
    <p:sldId id="370" r:id="rId35"/>
    <p:sldId id="377" r:id="rId36"/>
    <p:sldId id="371" r:id="rId37"/>
    <p:sldId id="372" r:id="rId38"/>
    <p:sldId id="373" r:id="rId39"/>
    <p:sldId id="374" r:id="rId40"/>
    <p:sldId id="376" r:id="rId4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F79"/>
    <a:srgbClr val="FFFF00"/>
    <a:srgbClr val="000066"/>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0218" autoAdjust="0"/>
  </p:normalViewPr>
  <p:slideViewPr>
    <p:cSldViewPr>
      <p:cViewPr varScale="1">
        <p:scale>
          <a:sx n="38" d="100"/>
          <a:sy n="38" d="100"/>
        </p:scale>
        <p:origin x="1246"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357" cy="481103"/>
          </a:xfrm>
          <a:prstGeom prst="rect">
            <a:avLst/>
          </a:prstGeom>
        </p:spPr>
        <p:txBody>
          <a:bodyPr vert="horz" lIns="97264" tIns="48632" rIns="97264" bIns="48632" rtlCol="0"/>
          <a:lstStyle>
            <a:lvl1pPr algn="l">
              <a:defRPr sz="1300"/>
            </a:lvl1pPr>
          </a:lstStyle>
          <a:p>
            <a:pPr>
              <a:defRPr/>
            </a:pPr>
            <a:endParaRPr lang="en-US"/>
          </a:p>
        </p:txBody>
      </p:sp>
      <p:sp>
        <p:nvSpPr>
          <p:cNvPr id="3" name="Date Placeholder 2"/>
          <p:cNvSpPr>
            <a:spLocks noGrp="1"/>
          </p:cNvSpPr>
          <p:nvPr>
            <p:ph type="dt" sz="quarter" idx="1"/>
          </p:nvPr>
        </p:nvSpPr>
        <p:spPr>
          <a:xfrm>
            <a:off x="4143209" y="1"/>
            <a:ext cx="3170357" cy="481103"/>
          </a:xfrm>
          <a:prstGeom prst="rect">
            <a:avLst/>
          </a:prstGeom>
        </p:spPr>
        <p:txBody>
          <a:bodyPr vert="horz" lIns="97264" tIns="48632" rIns="97264" bIns="48632" rtlCol="0"/>
          <a:lstStyle>
            <a:lvl1pPr algn="r">
              <a:defRPr sz="1300"/>
            </a:lvl1pPr>
          </a:lstStyle>
          <a:p>
            <a:pPr>
              <a:defRPr/>
            </a:pPr>
            <a:endParaRPr lang="en-US"/>
          </a:p>
        </p:txBody>
      </p:sp>
      <p:sp>
        <p:nvSpPr>
          <p:cNvPr id="4" name="Footer Placeholder 3"/>
          <p:cNvSpPr>
            <a:spLocks noGrp="1"/>
          </p:cNvSpPr>
          <p:nvPr>
            <p:ph type="ftr" sz="quarter" idx="2"/>
          </p:nvPr>
        </p:nvSpPr>
        <p:spPr>
          <a:xfrm>
            <a:off x="0" y="9118608"/>
            <a:ext cx="3170357" cy="481103"/>
          </a:xfrm>
          <a:prstGeom prst="rect">
            <a:avLst/>
          </a:prstGeom>
        </p:spPr>
        <p:txBody>
          <a:bodyPr vert="horz" lIns="97264" tIns="48632" rIns="97264" bIns="48632" rtlCol="0" anchor="b"/>
          <a:lstStyle>
            <a:lvl1pPr algn="l">
              <a:defRPr sz="1300"/>
            </a:lvl1pPr>
          </a:lstStyle>
          <a:p>
            <a:pPr>
              <a:defRPr/>
            </a:pPr>
            <a:endParaRPr lang="en-US"/>
          </a:p>
        </p:txBody>
      </p:sp>
      <p:sp>
        <p:nvSpPr>
          <p:cNvPr id="5" name="Slide Number Placeholder 4"/>
          <p:cNvSpPr>
            <a:spLocks noGrp="1"/>
          </p:cNvSpPr>
          <p:nvPr>
            <p:ph type="sldNum" sz="quarter" idx="3"/>
          </p:nvPr>
        </p:nvSpPr>
        <p:spPr>
          <a:xfrm>
            <a:off x="4143209" y="9118608"/>
            <a:ext cx="3170357" cy="481103"/>
          </a:xfrm>
          <a:prstGeom prst="rect">
            <a:avLst/>
          </a:prstGeom>
        </p:spPr>
        <p:txBody>
          <a:bodyPr vert="horz" lIns="97264" tIns="48632" rIns="97264" bIns="48632" rtlCol="0" anchor="b"/>
          <a:lstStyle>
            <a:lvl1pPr algn="r">
              <a:defRPr sz="1300"/>
            </a:lvl1pPr>
          </a:lstStyle>
          <a:p>
            <a:pPr>
              <a:defRPr/>
            </a:pPr>
            <a:fld id="{9A7798CC-46F5-48A4-A3CB-355DB8A28501}" type="slidenum">
              <a:rPr lang="en-US"/>
              <a:pPr>
                <a:defRPr/>
              </a:pPr>
              <a:t>‹#›</a:t>
            </a:fld>
            <a:endParaRPr lang="en-US"/>
          </a:p>
        </p:txBody>
      </p:sp>
    </p:spTree>
    <p:extLst>
      <p:ext uri="{BB962C8B-B14F-4D97-AF65-F5344CB8AC3E}">
        <p14:creationId xmlns:p14="http://schemas.microsoft.com/office/powerpoint/2010/main" val="404496660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3170357" cy="481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267" tIns="49634" rIns="99267" bIns="49634" numCol="1" anchor="t" anchorCtr="0" compatLnSpc="1">
            <a:prstTxWarp prst="textNoShape">
              <a:avLst/>
            </a:prstTxWarp>
          </a:bodyPr>
          <a:lstStyle>
            <a:lvl1pPr defTabSz="992900">
              <a:defRPr sz="1300">
                <a:latin typeface="Arial" charset="0"/>
                <a:cs typeface="Arial" charset="0"/>
              </a:defRPr>
            </a:lvl1pPr>
          </a:lstStyle>
          <a:p>
            <a:pPr>
              <a:defRPr/>
            </a:pPr>
            <a:endParaRPr lang="en-US"/>
          </a:p>
        </p:txBody>
      </p:sp>
      <p:sp>
        <p:nvSpPr>
          <p:cNvPr id="6147" name="Rectangle 3"/>
          <p:cNvSpPr>
            <a:spLocks noGrp="1" noChangeArrowheads="1"/>
          </p:cNvSpPr>
          <p:nvPr>
            <p:ph type="dt" idx="1"/>
          </p:nvPr>
        </p:nvSpPr>
        <p:spPr bwMode="auto">
          <a:xfrm>
            <a:off x="4143209" y="1"/>
            <a:ext cx="3170357" cy="481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267" tIns="49634" rIns="99267" bIns="49634" numCol="1" anchor="t" anchorCtr="0" compatLnSpc="1">
            <a:prstTxWarp prst="textNoShape">
              <a:avLst/>
            </a:prstTxWarp>
          </a:bodyPr>
          <a:lstStyle>
            <a:lvl1pPr algn="r" defTabSz="992900">
              <a:defRPr sz="1300">
                <a:latin typeface="Arial" charset="0"/>
                <a:cs typeface="Arial"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730867" y="4560794"/>
            <a:ext cx="5853468" cy="4319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267" tIns="49634" rIns="99267" bIns="4963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9118608"/>
            <a:ext cx="3170357" cy="481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267" tIns="49634" rIns="99267" bIns="49634" numCol="1" anchor="b" anchorCtr="0" compatLnSpc="1">
            <a:prstTxWarp prst="textNoShape">
              <a:avLst/>
            </a:prstTxWarp>
          </a:bodyPr>
          <a:lstStyle>
            <a:lvl1pPr defTabSz="992900">
              <a:defRPr sz="1300">
                <a:latin typeface="Arial" charset="0"/>
                <a:cs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4143209" y="9118608"/>
            <a:ext cx="3170357" cy="481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267" tIns="49634" rIns="99267" bIns="49634" numCol="1" anchor="b" anchorCtr="0" compatLnSpc="1">
            <a:prstTxWarp prst="textNoShape">
              <a:avLst/>
            </a:prstTxWarp>
          </a:bodyPr>
          <a:lstStyle>
            <a:lvl1pPr algn="r" defTabSz="992900">
              <a:defRPr sz="1300">
                <a:latin typeface="Arial" charset="0"/>
                <a:cs typeface="Arial" charset="0"/>
              </a:defRPr>
            </a:lvl1pPr>
          </a:lstStyle>
          <a:p>
            <a:pPr>
              <a:defRPr/>
            </a:pPr>
            <a:fld id="{ADA55B6A-B1E8-4F0D-AD3D-CC8751B3D21F}" type="slidenum">
              <a:rPr lang="en-US"/>
              <a:pPr>
                <a:defRPr/>
              </a:pPr>
              <a:t>‹#›</a:t>
            </a:fld>
            <a:endParaRPr lang="en-US"/>
          </a:p>
        </p:txBody>
      </p:sp>
    </p:spTree>
    <p:extLst>
      <p:ext uri="{BB962C8B-B14F-4D97-AF65-F5344CB8AC3E}">
        <p14:creationId xmlns:p14="http://schemas.microsoft.com/office/powerpoint/2010/main" val="2755920559"/>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ftr" sz="quarter" idx="4"/>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FFFF"/>
                </a:solidFill>
              </a:rPr>
              <a:t>All Images © Rotary International, 2008</a:t>
            </a:r>
          </a:p>
        </p:txBody>
      </p:sp>
      <p:sp>
        <p:nvSpPr>
          <p:cNvPr id="21507" name="Rectangle 7"/>
          <p:cNvSpPr>
            <a:spLocks noGrp="1" noChangeArrowheads="1"/>
          </p:cNvSpPr>
          <p:nvPr>
            <p:ph type="sldNum" sz="quarter" idx="5"/>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fld id="{3F669B8B-1069-42FB-9305-49AC0C09F71A}" type="slidenum">
              <a:rPr lang="en-US" smtClean="0">
                <a:solidFill>
                  <a:srgbClr val="FFFFFF"/>
                </a:solidFill>
              </a:rPr>
              <a:pPr eaLnBrk="1" hangingPunct="1"/>
              <a:t>1</a:t>
            </a:fld>
            <a:endParaRPr lang="en-US">
              <a:solidFill>
                <a:srgbClr val="FFFFFF"/>
              </a:solidFill>
            </a:endParaRPr>
          </a:p>
        </p:txBody>
      </p:sp>
      <p:sp>
        <p:nvSpPr>
          <p:cNvPr id="21508" name="Rectangle 2"/>
          <p:cNvSpPr>
            <a:spLocks noGrp="1" noRot="1" noChangeAspect="1" noChangeArrowheads="1" noTextEdit="1"/>
          </p:cNvSpPr>
          <p:nvPr>
            <p:ph type="sldImg"/>
          </p:nvPr>
        </p:nvSpPr>
        <p:spPr>
          <a:ln/>
        </p:spPr>
      </p:sp>
      <p:sp>
        <p:nvSpPr>
          <p:cNvPr id="21509" name="Rectangle 3"/>
          <p:cNvSpPr>
            <a:spLocks noGrp="1" noChangeArrowheads="1"/>
          </p:cNvSpPr>
          <p:nvPr>
            <p:ph type="body" idx="1"/>
          </p:nvPr>
        </p:nvSpPr>
        <p:spPr>
          <a:noFill/>
        </p:spPr>
        <p:txBody>
          <a:bodyPr/>
          <a:lstStyle/>
          <a:p>
            <a:endParaRPr lang="en-US"/>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FFFF"/>
                </a:solidFill>
              </a:rPr>
              <a:t>All Images © Rotary International, 2008</a:t>
            </a:r>
          </a:p>
        </p:txBody>
      </p:sp>
      <p:sp>
        <p:nvSpPr>
          <p:cNvPr id="35843" name="Rectangle 7"/>
          <p:cNvSpPr>
            <a:spLocks noGrp="1" noChangeArrowheads="1"/>
          </p:cNvSpPr>
          <p:nvPr>
            <p:ph type="sldNum" sz="quarter" idx="5"/>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fld id="{C03FA65C-0205-4311-BAAB-A78668DD53CC}" type="slidenum">
              <a:rPr lang="en-US" smtClean="0">
                <a:solidFill>
                  <a:srgbClr val="FFFFFF"/>
                </a:solidFill>
              </a:rPr>
              <a:pPr eaLnBrk="1" hangingPunct="1"/>
              <a:t>10</a:t>
            </a:fld>
            <a:endParaRPr lang="en-US">
              <a:solidFill>
                <a:srgbClr val="FFFFFF"/>
              </a:solidFill>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p:spPr>
        <p:txBody>
          <a:bodyPr/>
          <a:lstStyle/>
          <a:p>
            <a:endParaRPr lang="en-US"/>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FFFF"/>
                </a:solidFill>
              </a:rPr>
              <a:t>All Images © Rotary International, 2008</a:t>
            </a:r>
          </a:p>
        </p:txBody>
      </p:sp>
      <p:sp>
        <p:nvSpPr>
          <p:cNvPr id="35843" name="Rectangle 7"/>
          <p:cNvSpPr>
            <a:spLocks noGrp="1" noChangeArrowheads="1"/>
          </p:cNvSpPr>
          <p:nvPr>
            <p:ph type="sldNum" sz="quarter" idx="5"/>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fld id="{C03FA65C-0205-4311-BAAB-A78668DD53CC}" type="slidenum">
              <a:rPr lang="en-US" smtClean="0">
                <a:solidFill>
                  <a:srgbClr val="FFFFFF"/>
                </a:solidFill>
              </a:rPr>
              <a:pPr eaLnBrk="1" hangingPunct="1"/>
              <a:t>11</a:t>
            </a:fld>
            <a:endParaRPr lang="en-US">
              <a:solidFill>
                <a:srgbClr val="FFFFFF"/>
              </a:solidFill>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p:spPr>
        <p:txBody>
          <a:bodyPr/>
          <a:lstStyle/>
          <a:p>
            <a:endParaRPr lang="en-US"/>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FFFF"/>
                </a:solidFill>
              </a:rPr>
              <a:t>All Images © Rotary International, 2008</a:t>
            </a:r>
          </a:p>
        </p:txBody>
      </p:sp>
      <p:sp>
        <p:nvSpPr>
          <p:cNvPr id="35843" name="Rectangle 7"/>
          <p:cNvSpPr>
            <a:spLocks noGrp="1" noChangeArrowheads="1"/>
          </p:cNvSpPr>
          <p:nvPr>
            <p:ph type="sldNum" sz="quarter" idx="5"/>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fld id="{C03FA65C-0205-4311-BAAB-A78668DD53CC}" type="slidenum">
              <a:rPr lang="en-US" smtClean="0">
                <a:solidFill>
                  <a:srgbClr val="FFFFFF"/>
                </a:solidFill>
              </a:rPr>
              <a:pPr eaLnBrk="1" hangingPunct="1"/>
              <a:t>12</a:t>
            </a:fld>
            <a:endParaRPr lang="en-US">
              <a:solidFill>
                <a:srgbClr val="FFFFFF"/>
              </a:solidFill>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p:spPr>
        <p:txBody>
          <a:bodyPr/>
          <a:lstStyle/>
          <a:p>
            <a:endParaRPr lang="en-US"/>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FFFF"/>
                </a:solidFill>
              </a:rPr>
              <a:t>All Images © Rotary International, 2008</a:t>
            </a:r>
          </a:p>
        </p:txBody>
      </p:sp>
      <p:sp>
        <p:nvSpPr>
          <p:cNvPr id="35843" name="Rectangle 7"/>
          <p:cNvSpPr>
            <a:spLocks noGrp="1" noChangeArrowheads="1"/>
          </p:cNvSpPr>
          <p:nvPr>
            <p:ph type="sldNum" sz="quarter" idx="5"/>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fld id="{C03FA65C-0205-4311-BAAB-A78668DD53CC}" type="slidenum">
              <a:rPr lang="en-US" smtClean="0">
                <a:solidFill>
                  <a:srgbClr val="FFFFFF"/>
                </a:solidFill>
              </a:rPr>
              <a:pPr eaLnBrk="1" hangingPunct="1"/>
              <a:t>13</a:t>
            </a:fld>
            <a:endParaRPr lang="en-US">
              <a:solidFill>
                <a:srgbClr val="FFFFFF"/>
              </a:solidFill>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p:spPr>
        <p:txBody>
          <a:bodyPr/>
          <a:lstStyle/>
          <a:p>
            <a:endParaRPr lang="en-US"/>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FFFF"/>
                </a:solidFill>
              </a:rPr>
              <a:t>All Images © Rotary International, 2008</a:t>
            </a:r>
          </a:p>
        </p:txBody>
      </p:sp>
      <p:sp>
        <p:nvSpPr>
          <p:cNvPr id="35843" name="Rectangle 7"/>
          <p:cNvSpPr>
            <a:spLocks noGrp="1" noChangeArrowheads="1"/>
          </p:cNvSpPr>
          <p:nvPr>
            <p:ph type="sldNum" sz="quarter" idx="5"/>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fld id="{C03FA65C-0205-4311-BAAB-A78668DD53CC}" type="slidenum">
              <a:rPr lang="en-US" smtClean="0">
                <a:solidFill>
                  <a:srgbClr val="FFFFFF"/>
                </a:solidFill>
              </a:rPr>
              <a:pPr eaLnBrk="1" hangingPunct="1"/>
              <a:t>14</a:t>
            </a:fld>
            <a:endParaRPr lang="en-US">
              <a:solidFill>
                <a:srgbClr val="FFFFFF"/>
              </a:solidFill>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p:spPr>
        <p:txBody>
          <a:bodyPr/>
          <a:lstStyle/>
          <a:p>
            <a:endParaRPr lang="en-US"/>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FFFF"/>
                </a:solidFill>
              </a:rPr>
              <a:t>All Images © Rotary International, 2008</a:t>
            </a:r>
          </a:p>
        </p:txBody>
      </p:sp>
      <p:sp>
        <p:nvSpPr>
          <p:cNvPr id="35843" name="Rectangle 7"/>
          <p:cNvSpPr>
            <a:spLocks noGrp="1" noChangeArrowheads="1"/>
          </p:cNvSpPr>
          <p:nvPr>
            <p:ph type="sldNum" sz="quarter" idx="5"/>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fld id="{C03FA65C-0205-4311-BAAB-A78668DD53CC}" type="slidenum">
              <a:rPr lang="en-US" smtClean="0">
                <a:solidFill>
                  <a:srgbClr val="FFFFFF"/>
                </a:solidFill>
              </a:rPr>
              <a:pPr eaLnBrk="1" hangingPunct="1"/>
              <a:t>15</a:t>
            </a:fld>
            <a:endParaRPr lang="en-US">
              <a:solidFill>
                <a:srgbClr val="FFFFFF"/>
              </a:solidFill>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p:spPr>
        <p:txBody>
          <a:bodyPr/>
          <a:lstStyle/>
          <a:p>
            <a:endParaRPr lang="en-US"/>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FFFF"/>
                </a:solidFill>
              </a:rPr>
              <a:t>All Images © Rotary International, 2008</a:t>
            </a:r>
          </a:p>
        </p:txBody>
      </p:sp>
      <p:sp>
        <p:nvSpPr>
          <p:cNvPr id="35843" name="Rectangle 7"/>
          <p:cNvSpPr>
            <a:spLocks noGrp="1" noChangeArrowheads="1"/>
          </p:cNvSpPr>
          <p:nvPr>
            <p:ph type="sldNum" sz="quarter" idx="5"/>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fld id="{C03FA65C-0205-4311-BAAB-A78668DD53CC}" type="slidenum">
              <a:rPr lang="en-US" smtClean="0">
                <a:solidFill>
                  <a:srgbClr val="FFFFFF"/>
                </a:solidFill>
              </a:rPr>
              <a:pPr eaLnBrk="1" hangingPunct="1"/>
              <a:t>16</a:t>
            </a:fld>
            <a:endParaRPr lang="en-US">
              <a:solidFill>
                <a:srgbClr val="FFFFFF"/>
              </a:solidFill>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p:spPr>
        <p:txBody>
          <a:bodyPr/>
          <a:lstStyle/>
          <a:p>
            <a:endParaRPr lang="en-US"/>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FFFF"/>
                </a:solidFill>
              </a:rPr>
              <a:t>All Images © Rotary International, 2008</a:t>
            </a:r>
          </a:p>
        </p:txBody>
      </p:sp>
      <p:sp>
        <p:nvSpPr>
          <p:cNvPr id="35843" name="Rectangle 7"/>
          <p:cNvSpPr>
            <a:spLocks noGrp="1" noChangeArrowheads="1"/>
          </p:cNvSpPr>
          <p:nvPr>
            <p:ph type="sldNum" sz="quarter" idx="5"/>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fld id="{C03FA65C-0205-4311-BAAB-A78668DD53CC}" type="slidenum">
              <a:rPr lang="en-US" smtClean="0">
                <a:solidFill>
                  <a:srgbClr val="FFFFFF"/>
                </a:solidFill>
              </a:rPr>
              <a:pPr eaLnBrk="1" hangingPunct="1"/>
              <a:t>17</a:t>
            </a:fld>
            <a:endParaRPr lang="en-US">
              <a:solidFill>
                <a:srgbClr val="FFFFFF"/>
              </a:solidFill>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p:spPr>
        <p:txBody>
          <a:bodyPr/>
          <a:lstStyle/>
          <a:p>
            <a:endParaRPr lang="en-US"/>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FFFF"/>
                </a:solidFill>
              </a:rPr>
              <a:t>All Images © Rotary International, 2008</a:t>
            </a:r>
          </a:p>
        </p:txBody>
      </p:sp>
      <p:sp>
        <p:nvSpPr>
          <p:cNvPr id="35843" name="Rectangle 7"/>
          <p:cNvSpPr>
            <a:spLocks noGrp="1" noChangeArrowheads="1"/>
          </p:cNvSpPr>
          <p:nvPr>
            <p:ph type="sldNum" sz="quarter" idx="5"/>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fld id="{C03FA65C-0205-4311-BAAB-A78668DD53CC}" type="slidenum">
              <a:rPr lang="en-US" smtClean="0">
                <a:solidFill>
                  <a:srgbClr val="FFFFFF"/>
                </a:solidFill>
              </a:rPr>
              <a:pPr eaLnBrk="1" hangingPunct="1"/>
              <a:t>18</a:t>
            </a:fld>
            <a:endParaRPr lang="en-US">
              <a:solidFill>
                <a:srgbClr val="FFFFFF"/>
              </a:solidFill>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p:spPr>
        <p:txBody>
          <a:bodyPr/>
          <a:lstStyle/>
          <a:p>
            <a:endParaRPr lang="en-US"/>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FFFF"/>
                </a:solidFill>
              </a:rPr>
              <a:t>All Images © Rotary International, 2008</a:t>
            </a:r>
          </a:p>
        </p:txBody>
      </p:sp>
      <p:sp>
        <p:nvSpPr>
          <p:cNvPr id="35843" name="Rectangle 7"/>
          <p:cNvSpPr>
            <a:spLocks noGrp="1" noChangeArrowheads="1"/>
          </p:cNvSpPr>
          <p:nvPr>
            <p:ph type="sldNum" sz="quarter" idx="5"/>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fld id="{C03FA65C-0205-4311-BAAB-A78668DD53CC}" type="slidenum">
              <a:rPr lang="en-US" smtClean="0">
                <a:solidFill>
                  <a:srgbClr val="FFFFFF"/>
                </a:solidFill>
              </a:rPr>
              <a:pPr eaLnBrk="1" hangingPunct="1"/>
              <a:t>19</a:t>
            </a:fld>
            <a:endParaRPr lang="en-US">
              <a:solidFill>
                <a:srgbClr val="FFFFFF"/>
              </a:solidFill>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p:spPr>
        <p:txBody>
          <a:bodyPr/>
          <a:lstStyle/>
          <a:p>
            <a:endParaRPr lang="en-US"/>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FFFF"/>
                </a:solidFill>
              </a:rPr>
              <a:t>All Images © Rotary International, 2008</a:t>
            </a:r>
          </a:p>
        </p:txBody>
      </p:sp>
      <p:sp>
        <p:nvSpPr>
          <p:cNvPr id="35843" name="Rectangle 7"/>
          <p:cNvSpPr>
            <a:spLocks noGrp="1" noChangeArrowheads="1"/>
          </p:cNvSpPr>
          <p:nvPr>
            <p:ph type="sldNum" sz="quarter" idx="5"/>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fld id="{C03FA65C-0205-4311-BAAB-A78668DD53CC}" type="slidenum">
              <a:rPr lang="en-US" smtClean="0">
                <a:solidFill>
                  <a:srgbClr val="FFFFFF"/>
                </a:solidFill>
              </a:rPr>
              <a:pPr eaLnBrk="1" hangingPunct="1"/>
              <a:t>2</a:t>
            </a:fld>
            <a:endParaRPr lang="en-US">
              <a:solidFill>
                <a:srgbClr val="FFFFFF"/>
              </a:solidFill>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p:spPr>
        <p:txBody>
          <a:bodyPr/>
          <a:lstStyle/>
          <a:p>
            <a:endParaRPr lang="en-US"/>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FFFF"/>
                </a:solidFill>
              </a:rPr>
              <a:t>All Images © Rotary International, 2008</a:t>
            </a:r>
          </a:p>
        </p:txBody>
      </p:sp>
      <p:sp>
        <p:nvSpPr>
          <p:cNvPr id="35843" name="Rectangle 7"/>
          <p:cNvSpPr>
            <a:spLocks noGrp="1" noChangeArrowheads="1"/>
          </p:cNvSpPr>
          <p:nvPr>
            <p:ph type="sldNum" sz="quarter" idx="5"/>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fld id="{C03FA65C-0205-4311-BAAB-A78668DD53CC}" type="slidenum">
              <a:rPr lang="en-US" smtClean="0">
                <a:solidFill>
                  <a:srgbClr val="FFFFFF"/>
                </a:solidFill>
              </a:rPr>
              <a:pPr eaLnBrk="1" hangingPunct="1"/>
              <a:t>20</a:t>
            </a:fld>
            <a:endParaRPr lang="en-US">
              <a:solidFill>
                <a:srgbClr val="FFFFFF"/>
              </a:solidFill>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p:spPr>
        <p:txBody>
          <a:bodyPr/>
          <a:lstStyle/>
          <a:p>
            <a:endParaRPr lang="en-US"/>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FFFF"/>
                </a:solidFill>
              </a:rPr>
              <a:t>All Images © Rotary International, 2008</a:t>
            </a:r>
          </a:p>
        </p:txBody>
      </p:sp>
      <p:sp>
        <p:nvSpPr>
          <p:cNvPr id="35843" name="Rectangle 7"/>
          <p:cNvSpPr>
            <a:spLocks noGrp="1" noChangeArrowheads="1"/>
          </p:cNvSpPr>
          <p:nvPr>
            <p:ph type="sldNum" sz="quarter" idx="5"/>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fld id="{C03FA65C-0205-4311-BAAB-A78668DD53CC}" type="slidenum">
              <a:rPr lang="en-US" smtClean="0">
                <a:solidFill>
                  <a:srgbClr val="FFFFFF"/>
                </a:solidFill>
              </a:rPr>
              <a:pPr eaLnBrk="1" hangingPunct="1"/>
              <a:t>21</a:t>
            </a:fld>
            <a:endParaRPr lang="en-US">
              <a:solidFill>
                <a:srgbClr val="FFFFFF"/>
              </a:solidFill>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p:spPr>
        <p:txBody>
          <a:bodyPr/>
          <a:lstStyle/>
          <a:p>
            <a:endParaRPr lang="en-US"/>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FFFF"/>
                </a:solidFill>
              </a:rPr>
              <a:t>All Images © Rotary International, 2008</a:t>
            </a:r>
          </a:p>
        </p:txBody>
      </p:sp>
      <p:sp>
        <p:nvSpPr>
          <p:cNvPr id="35843" name="Rectangle 7"/>
          <p:cNvSpPr>
            <a:spLocks noGrp="1" noChangeArrowheads="1"/>
          </p:cNvSpPr>
          <p:nvPr>
            <p:ph type="sldNum" sz="quarter" idx="5"/>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fld id="{C03FA65C-0205-4311-BAAB-A78668DD53CC}" type="slidenum">
              <a:rPr lang="en-US" smtClean="0">
                <a:solidFill>
                  <a:srgbClr val="FFFFFF"/>
                </a:solidFill>
              </a:rPr>
              <a:pPr eaLnBrk="1" hangingPunct="1"/>
              <a:t>22</a:t>
            </a:fld>
            <a:endParaRPr lang="en-US">
              <a:solidFill>
                <a:srgbClr val="FFFFFF"/>
              </a:solidFill>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p:spPr>
        <p:txBody>
          <a:bodyPr/>
          <a:lstStyle/>
          <a:p>
            <a:endParaRPr lang="en-US"/>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FFFF"/>
                </a:solidFill>
              </a:rPr>
              <a:t>All Images © Rotary International, 2008</a:t>
            </a:r>
          </a:p>
        </p:txBody>
      </p:sp>
      <p:sp>
        <p:nvSpPr>
          <p:cNvPr id="35843" name="Rectangle 7"/>
          <p:cNvSpPr>
            <a:spLocks noGrp="1" noChangeArrowheads="1"/>
          </p:cNvSpPr>
          <p:nvPr>
            <p:ph type="sldNum" sz="quarter" idx="5"/>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fld id="{C03FA65C-0205-4311-BAAB-A78668DD53CC}" type="slidenum">
              <a:rPr lang="en-US" smtClean="0">
                <a:solidFill>
                  <a:srgbClr val="FFFFFF"/>
                </a:solidFill>
              </a:rPr>
              <a:pPr eaLnBrk="1" hangingPunct="1"/>
              <a:t>23</a:t>
            </a:fld>
            <a:endParaRPr lang="en-US">
              <a:solidFill>
                <a:srgbClr val="FFFFFF"/>
              </a:solidFill>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p:spPr>
        <p:txBody>
          <a:bodyPr/>
          <a:lstStyle/>
          <a:p>
            <a:endParaRPr lang="en-US"/>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FFFF"/>
                </a:solidFill>
              </a:rPr>
              <a:t>All Images © Rotary International, 2008</a:t>
            </a:r>
          </a:p>
        </p:txBody>
      </p:sp>
      <p:sp>
        <p:nvSpPr>
          <p:cNvPr id="35843" name="Rectangle 7"/>
          <p:cNvSpPr>
            <a:spLocks noGrp="1" noChangeArrowheads="1"/>
          </p:cNvSpPr>
          <p:nvPr>
            <p:ph type="sldNum" sz="quarter" idx="5"/>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fld id="{C03FA65C-0205-4311-BAAB-A78668DD53CC}" type="slidenum">
              <a:rPr lang="en-US" smtClean="0">
                <a:solidFill>
                  <a:srgbClr val="FFFFFF"/>
                </a:solidFill>
              </a:rPr>
              <a:pPr eaLnBrk="1" hangingPunct="1"/>
              <a:t>24</a:t>
            </a:fld>
            <a:endParaRPr lang="en-US">
              <a:solidFill>
                <a:srgbClr val="FFFFFF"/>
              </a:solidFill>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p:spPr>
        <p:txBody>
          <a:bodyPr/>
          <a:lstStyle/>
          <a:p>
            <a:endParaRPr lang="en-US"/>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FFFF"/>
                </a:solidFill>
              </a:rPr>
              <a:t>All Images © Rotary International, 2008</a:t>
            </a:r>
          </a:p>
        </p:txBody>
      </p:sp>
      <p:sp>
        <p:nvSpPr>
          <p:cNvPr id="35843" name="Rectangle 7"/>
          <p:cNvSpPr>
            <a:spLocks noGrp="1" noChangeArrowheads="1"/>
          </p:cNvSpPr>
          <p:nvPr>
            <p:ph type="sldNum" sz="quarter" idx="5"/>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fld id="{C03FA65C-0205-4311-BAAB-A78668DD53CC}" type="slidenum">
              <a:rPr lang="en-US" smtClean="0">
                <a:solidFill>
                  <a:srgbClr val="FFFFFF"/>
                </a:solidFill>
              </a:rPr>
              <a:pPr eaLnBrk="1" hangingPunct="1"/>
              <a:t>25</a:t>
            </a:fld>
            <a:endParaRPr lang="en-US">
              <a:solidFill>
                <a:srgbClr val="FFFFFF"/>
              </a:solidFill>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p:spPr>
        <p:txBody>
          <a:bodyPr/>
          <a:lstStyle/>
          <a:p>
            <a:endParaRPr lang="en-US"/>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FFFF"/>
                </a:solidFill>
              </a:rPr>
              <a:t>All Images © Rotary International, 2008</a:t>
            </a:r>
          </a:p>
        </p:txBody>
      </p:sp>
      <p:sp>
        <p:nvSpPr>
          <p:cNvPr id="35843" name="Rectangle 7"/>
          <p:cNvSpPr>
            <a:spLocks noGrp="1" noChangeArrowheads="1"/>
          </p:cNvSpPr>
          <p:nvPr>
            <p:ph type="sldNum" sz="quarter" idx="5"/>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fld id="{C03FA65C-0205-4311-BAAB-A78668DD53CC}" type="slidenum">
              <a:rPr lang="en-US" smtClean="0">
                <a:solidFill>
                  <a:srgbClr val="FFFFFF"/>
                </a:solidFill>
              </a:rPr>
              <a:pPr eaLnBrk="1" hangingPunct="1"/>
              <a:t>26</a:t>
            </a:fld>
            <a:endParaRPr lang="en-US">
              <a:solidFill>
                <a:srgbClr val="FFFFFF"/>
              </a:solidFill>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p:spPr>
        <p:txBody>
          <a:bodyPr/>
          <a:lstStyle/>
          <a:p>
            <a:endParaRPr lang="en-US"/>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FFFF"/>
                </a:solidFill>
              </a:rPr>
              <a:t>All Images © Rotary International, 2008</a:t>
            </a:r>
          </a:p>
        </p:txBody>
      </p:sp>
      <p:sp>
        <p:nvSpPr>
          <p:cNvPr id="35843" name="Rectangle 7"/>
          <p:cNvSpPr>
            <a:spLocks noGrp="1" noChangeArrowheads="1"/>
          </p:cNvSpPr>
          <p:nvPr>
            <p:ph type="sldNum" sz="quarter" idx="5"/>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fld id="{C03FA65C-0205-4311-BAAB-A78668DD53CC}" type="slidenum">
              <a:rPr lang="en-US" smtClean="0">
                <a:solidFill>
                  <a:srgbClr val="FFFFFF"/>
                </a:solidFill>
              </a:rPr>
              <a:pPr eaLnBrk="1" hangingPunct="1"/>
              <a:t>27</a:t>
            </a:fld>
            <a:endParaRPr lang="en-US">
              <a:solidFill>
                <a:srgbClr val="FFFFFF"/>
              </a:solidFill>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p:spPr>
        <p:txBody>
          <a:bodyPr/>
          <a:lstStyle/>
          <a:p>
            <a:endParaRPr lang="en-US"/>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FFFF"/>
                </a:solidFill>
              </a:rPr>
              <a:t>All Images © Rotary International, 2008</a:t>
            </a:r>
          </a:p>
        </p:txBody>
      </p:sp>
      <p:sp>
        <p:nvSpPr>
          <p:cNvPr id="35843" name="Rectangle 7"/>
          <p:cNvSpPr>
            <a:spLocks noGrp="1" noChangeArrowheads="1"/>
          </p:cNvSpPr>
          <p:nvPr>
            <p:ph type="sldNum" sz="quarter" idx="5"/>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fld id="{C03FA65C-0205-4311-BAAB-A78668DD53CC}" type="slidenum">
              <a:rPr lang="en-US" smtClean="0">
                <a:solidFill>
                  <a:srgbClr val="FFFFFF"/>
                </a:solidFill>
              </a:rPr>
              <a:pPr eaLnBrk="1" hangingPunct="1"/>
              <a:t>28</a:t>
            </a:fld>
            <a:endParaRPr lang="en-US">
              <a:solidFill>
                <a:srgbClr val="FFFFFF"/>
              </a:solidFill>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p:spPr>
        <p:txBody>
          <a:bodyPr/>
          <a:lstStyle/>
          <a:p>
            <a:endParaRPr lang="en-US"/>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FFFF"/>
                </a:solidFill>
              </a:rPr>
              <a:t>All Images © Rotary International, 2008</a:t>
            </a:r>
          </a:p>
        </p:txBody>
      </p:sp>
      <p:sp>
        <p:nvSpPr>
          <p:cNvPr id="35843" name="Rectangle 7"/>
          <p:cNvSpPr>
            <a:spLocks noGrp="1" noChangeArrowheads="1"/>
          </p:cNvSpPr>
          <p:nvPr>
            <p:ph type="sldNum" sz="quarter" idx="5"/>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fld id="{C03FA65C-0205-4311-BAAB-A78668DD53CC}" type="slidenum">
              <a:rPr lang="en-US" smtClean="0">
                <a:solidFill>
                  <a:srgbClr val="FFFFFF"/>
                </a:solidFill>
              </a:rPr>
              <a:pPr eaLnBrk="1" hangingPunct="1"/>
              <a:t>29</a:t>
            </a:fld>
            <a:endParaRPr lang="en-US">
              <a:solidFill>
                <a:srgbClr val="FFFFFF"/>
              </a:solidFill>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p:spPr>
        <p:txBody>
          <a:bodyPr/>
          <a:lstStyle/>
          <a:p>
            <a:endParaRPr lang="en-US"/>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FFFF"/>
                </a:solidFill>
              </a:rPr>
              <a:t>All Images © Rotary International, 2008</a:t>
            </a:r>
          </a:p>
        </p:txBody>
      </p:sp>
      <p:sp>
        <p:nvSpPr>
          <p:cNvPr id="35843" name="Rectangle 7"/>
          <p:cNvSpPr>
            <a:spLocks noGrp="1" noChangeArrowheads="1"/>
          </p:cNvSpPr>
          <p:nvPr>
            <p:ph type="sldNum" sz="quarter" idx="5"/>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fld id="{C03FA65C-0205-4311-BAAB-A78668DD53CC}" type="slidenum">
              <a:rPr lang="en-US" smtClean="0">
                <a:solidFill>
                  <a:srgbClr val="FFFFFF"/>
                </a:solidFill>
              </a:rPr>
              <a:pPr eaLnBrk="1" hangingPunct="1"/>
              <a:t>3</a:t>
            </a:fld>
            <a:endParaRPr lang="en-US">
              <a:solidFill>
                <a:srgbClr val="FFFFFF"/>
              </a:solidFill>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p:spPr>
        <p:txBody>
          <a:bodyPr/>
          <a:lstStyle/>
          <a:p>
            <a:endParaRPr lang="en-US"/>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FFFF"/>
                </a:solidFill>
              </a:rPr>
              <a:t>All Images © Rotary International, 2008</a:t>
            </a:r>
          </a:p>
        </p:txBody>
      </p:sp>
      <p:sp>
        <p:nvSpPr>
          <p:cNvPr id="35843" name="Rectangle 7"/>
          <p:cNvSpPr>
            <a:spLocks noGrp="1" noChangeArrowheads="1"/>
          </p:cNvSpPr>
          <p:nvPr>
            <p:ph type="sldNum" sz="quarter" idx="5"/>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fld id="{C03FA65C-0205-4311-BAAB-A78668DD53CC}" type="slidenum">
              <a:rPr lang="en-US" smtClean="0">
                <a:solidFill>
                  <a:srgbClr val="FFFFFF"/>
                </a:solidFill>
              </a:rPr>
              <a:pPr eaLnBrk="1" hangingPunct="1"/>
              <a:t>30</a:t>
            </a:fld>
            <a:endParaRPr lang="en-US">
              <a:solidFill>
                <a:srgbClr val="FFFFFF"/>
              </a:solidFill>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p:spPr>
        <p:txBody>
          <a:bodyPr/>
          <a:lstStyle/>
          <a:p>
            <a:endParaRPr lang="en-US"/>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FFFF"/>
                </a:solidFill>
              </a:rPr>
              <a:t>All Images © Rotary International, 2008</a:t>
            </a:r>
          </a:p>
        </p:txBody>
      </p:sp>
      <p:sp>
        <p:nvSpPr>
          <p:cNvPr id="35843" name="Rectangle 7"/>
          <p:cNvSpPr>
            <a:spLocks noGrp="1" noChangeArrowheads="1"/>
          </p:cNvSpPr>
          <p:nvPr>
            <p:ph type="sldNum" sz="quarter" idx="5"/>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fld id="{C03FA65C-0205-4311-BAAB-A78668DD53CC}" type="slidenum">
              <a:rPr lang="en-US" smtClean="0">
                <a:solidFill>
                  <a:srgbClr val="FFFFFF"/>
                </a:solidFill>
              </a:rPr>
              <a:pPr eaLnBrk="1" hangingPunct="1"/>
              <a:t>31</a:t>
            </a:fld>
            <a:endParaRPr lang="en-US">
              <a:solidFill>
                <a:srgbClr val="FFFFFF"/>
              </a:solidFill>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p:spPr>
        <p:txBody>
          <a:bodyPr/>
          <a:lstStyle/>
          <a:p>
            <a:endParaRPr lang="en-US"/>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FFFF"/>
                </a:solidFill>
              </a:rPr>
              <a:t>All Images © Rotary International, 2008</a:t>
            </a:r>
          </a:p>
        </p:txBody>
      </p:sp>
      <p:sp>
        <p:nvSpPr>
          <p:cNvPr id="35843" name="Rectangle 7"/>
          <p:cNvSpPr>
            <a:spLocks noGrp="1" noChangeArrowheads="1"/>
          </p:cNvSpPr>
          <p:nvPr>
            <p:ph type="sldNum" sz="quarter" idx="5"/>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fld id="{C03FA65C-0205-4311-BAAB-A78668DD53CC}" type="slidenum">
              <a:rPr lang="en-US" smtClean="0">
                <a:solidFill>
                  <a:srgbClr val="FFFFFF"/>
                </a:solidFill>
              </a:rPr>
              <a:pPr eaLnBrk="1" hangingPunct="1"/>
              <a:t>32</a:t>
            </a:fld>
            <a:endParaRPr lang="en-US">
              <a:solidFill>
                <a:srgbClr val="FFFFFF"/>
              </a:solidFill>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p:spPr>
        <p:txBody>
          <a:bodyPr/>
          <a:lstStyle/>
          <a:p>
            <a:endParaRPr lang="en-US"/>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FFFF"/>
                </a:solidFill>
              </a:rPr>
              <a:t>All Images © Rotary International, 2008</a:t>
            </a:r>
          </a:p>
        </p:txBody>
      </p:sp>
      <p:sp>
        <p:nvSpPr>
          <p:cNvPr id="35843" name="Rectangle 7"/>
          <p:cNvSpPr>
            <a:spLocks noGrp="1" noChangeArrowheads="1"/>
          </p:cNvSpPr>
          <p:nvPr>
            <p:ph type="sldNum" sz="quarter" idx="5"/>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fld id="{C03FA65C-0205-4311-BAAB-A78668DD53CC}" type="slidenum">
              <a:rPr lang="en-US" smtClean="0">
                <a:solidFill>
                  <a:srgbClr val="FFFFFF"/>
                </a:solidFill>
              </a:rPr>
              <a:pPr eaLnBrk="1" hangingPunct="1"/>
              <a:t>33</a:t>
            </a:fld>
            <a:endParaRPr lang="en-US">
              <a:solidFill>
                <a:srgbClr val="FFFFFF"/>
              </a:solidFill>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p:spPr>
        <p:txBody>
          <a:bodyPr/>
          <a:lstStyle/>
          <a:p>
            <a:endParaRPr lang="en-US"/>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FFFF"/>
                </a:solidFill>
              </a:rPr>
              <a:t>All Images © Rotary International, 2008</a:t>
            </a:r>
          </a:p>
        </p:txBody>
      </p:sp>
      <p:sp>
        <p:nvSpPr>
          <p:cNvPr id="35843" name="Rectangle 7"/>
          <p:cNvSpPr>
            <a:spLocks noGrp="1" noChangeArrowheads="1"/>
          </p:cNvSpPr>
          <p:nvPr>
            <p:ph type="sldNum" sz="quarter" idx="5"/>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fld id="{C03FA65C-0205-4311-BAAB-A78668DD53CC}" type="slidenum">
              <a:rPr lang="en-US" smtClean="0">
                <a:solidFill>
                  <a:srgbClr val="FFFFFF"/>
                </a:solidFill>
              </a:rPr>
              <a:pPr eaLnBrk="1" hangingPunct="1"/>
              <a:t>34</a:t>
            </a:fld>
            <a:endParaRPr lang="en-US">
              <a:solidFill>
                <a:srgbClr val="FFFFFF"/>
              </a:solidFill>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p:spPr>
        <p:txBody>
          <a:bodyPr/>
          <a:lstStyle/>
          <a:p>
            <a:endParaRPr lang="en-US"/>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FFFF"/>
                </a:solidFill>
              </a:rPr>
              <a:t>All Images © Rotary International, 2008</a:t>
            </a:r>
          </a:p>
        </p:txBody>
      </p:sp>
      <p:sp>
        <p:nvSpPr>
          <p:cNvPr id="35843" name="Rectangle 7"/>
          <p:cNvSpPr>
            <a:spLocks noGrp="1" noChangeArrowheads="1"/>
          </p:cNvSpPr>
          <p:nvPr>
            <p:ph type="sldNum" sz="quarter" idx="5"/>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fld id="{C03FA65C-0205-4311-BAAB-A78668DD53CC}" type="slidenum">
              <a:rPr lang="en-US" smtClean="0">
                <a:solidFill>
                  <a:srgbClr val="FFFFFF"/>
                </a:solidFill>
              </a:rPr>
              <a:pPr eaLnBrk="1" hangingPunct="1"/>
              <a:t>35</a:t>
            </a:fld>
            <a:endParaRPr lang="en-US">
              <a:solidFill>
                <a:srgbClr val="FFFFFF"/>
              </a:solidFill>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p:spPr>
        <p:txBody>
          <a:bodyPr/>
          <a:lstStyle/>
          <a:p>
            <a:endParaRPr lang="en-US"/>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FFFF"/>
                </a:solidFill>
              </a:rPr>
              <a:t>All Images © Rotary International, 2008</a:t>
            </a:r>
          </a:p>
        </p:txBody>
      </p:sp>
      <p:sp>
        <p:nvSpPr>
          <p:cNvPr id="35843" name="Rectangle 7"/>
          <p:cNvSpPr>
            <a:spLocks noGrp="1" noChangeArrowheads="1"/>
          </p:cNvSpPr>
          <p:nvPr>
            <p:ph type="sldNum" sz="quarter" idx="5"/>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fld id="{C03FA65C-0205-4311-BAAB-A78668DD53CC}" type="slidenum">
              <a:rPr lang="en-US" smtClean="0">
                <a:solidFill>
                  <a:srgbClr val="FFFFFF"/>
                </a:solidFill>
              </a:rPr>
              <a:pPr eaLnBrk="1" hangingPunct="1"/>
              <a:t>36</a:t>
            </a:fld>
            <a:endParaRPr lang="en-US">
              <a:solidFill>
                <a:srgbClr val="FFFFFF"/>
              </a:solidFill>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p:spPr>
        <p:txBody>
          <a:bodyPr/>
          <a:lstStyle/>
          <a:p>
            <a:endParaRPr lang="en-US"/>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FFFF"/>
                </a:solidFill>
              </a:rPr>
              <a:t>All Images © Rotary International, 2008</a:t>
            </a:r>
          </a:p>
        </p:txBody>
      </p:sp>
      <p:sp>
        <p:nvSpPr>
          <p:cNvPr id="35843" name="Rectangle 7"/>
          <p:cNvSpPr>
            <a:spLocks noGrp="1" noChangeArrowheads="1"/>
          </p:cNvSpPr>
          <p:nvPr>
            <p:ph type="sldNum" sz="quarter" idx="5"/>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fld id="{C03FA65C-0205-4311-BAAB-A78668DD53CC}" type="slidenum">
              <a:rPr lang="en-US" smtClean="0">
                <a:solidFill>
                  <a:srgbClr val="FFFFFF"/>
                </a:solidFill>
              </a:rPr>
              <a:pPr eaLnBrk="1" hangingPunct="1"/>
              <a:t>37</a:t>
            </a:fld>
            <a:endParaRPr lang="en-US">
              <a:solidFill>
                <a:srgbClr val="FFFFFF"/>
              </a:solidFill>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p:spPr>
        <p:txBody>
          <a:bodyPr/>
          <a:lstStyle/>
          <a:p>
            <a:endParaRPr lang="en-US"/>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FFFF"/>
                </a:solidFill>
              </a:rPr>
              <a:t>All Images © Rotary International, 2008</a:t>
            </a:r>
          </a:p>
        </p:txBody>
      </p:sp>
      <p:sp>
        <p:nvSpPr>
          <p:cNvPr id="35843" name="Rectangle 7"/>
          <p:cNvSpPr>
            <a:spLocks noGrp="1" noChangeArrowheads="1"/>
          </p:cNvSpPr>
          <p:nvPr>
            <p:ph type="sldNum" sz="quarter" idx="5"/>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fld id="{C03FA65C-0205-4311-BAAB-A78668DD53CC}" type="slidenum">
              <a:rPr lang="en-US" smtClean="0">
                <a:solidFill>
                  <a:srgbClr val="FFFFFF"/>
                </a:solidFill>
              </a:rPr>
              <a:pPr eaLnBrk="1" hangingPunct="1"/>
              <a:t>38</a:t>
            </a:fld>
            <a:endParaRPr lang="en-US">
              <a:solidFill>
                <a:srgbClr val="FFFFFF"/>
              </a:solidFill>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p:spPr>
        <p:txBody>
          <a:bodyPr/>
          <a:lstStyle/>
          <a:p>
            <a:endParaRPr lang="en-US"/>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FFFF"/>
                </a:solidFill>
              </a:rPr>
              <a:t>All Images © Rotary International, 2008</a:t>
            </a:r>
          </a:p>
        </p:txBody>
      </p:sp>
      <p:sp>
        <p:nvSpPr>
          <p:cNvPr id="35843" name="Rectangle 7"/>
          <p:cNvSpPr>
            <a:spLocks noGrp="1" noChangeArrowheads="1"/>
          </p:cNvSpPr>
          <p:nvPr>
            <p:ph type="sldNum" sz="quarter" idx="5"/>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fld id="{C03FA65C-0205-4311-BAAB-A78668DD53CC}" type="slidenum">
              <a:rPr lang="en-US" smtClean="0">
                <a:solidFill>
                  <a:srgbClr val="FFFFFF"/>
                </a:solidFill>
              </a:rPr>
              <a:pPr eaLnBrk="1" hangingPunct="1"/>
              <a:t>39</a:t>
            </a:fld>
            <a:endParaRPr lang="en-US">
              <a:solidFill>
                <a:srgbClr val="FFFFFF"/>
              </a:solidFill>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p:spPr>
        <p:txBody>
          <a:bodyPr/>
          <a:lstStyle/>
          <a:p>
            <a:endParaRPr lang="en-US"/>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FFFF"/>
                </a:solidFill>
              </a:rPr>
              <a:t>All Images © Rotary International, 2008</a:t>
            </a:r>
          </a:p>
        </p:txBody>
      </p:sp>
      <p:sp>
        <p:nvSpPr>
          <p:cNvPr id="35843" name="Rectangle 7"/>
          <p:cNvSpPr>
            <a:spLocks noGrp="1" noChangeArrowheads="1"/>
          </p:cNvSpPr>
          <p:nvPr>
            <p:ph type="sldNum" sz="quarter" idx="5"/>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fld id="{C03FA65C-0205-4311-BAAB-A78668DD53CC}" type="slidenum">
              <a:rPr lang="en-US" smtClean="0">
                <a:solidFill>
                  <a:srgbClr val="FFFFFF"/>
                </a:solidFill>
              </a:rPr>
              <a:pPr eaLnBrk="1" hangingPunct="1"/>
              <a:t>4</a:t>
            </a:fld>
            <a:endParaRPr lang="en-US">
              <a:solidFill>
                <a:srgbClr val="FFFFFF"/>
              </a:solidFill>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p:spPr>
        <p:txBody>
          <a:bodyPr/>
          <a:lstStyle/>
          <a:p>
            <a:endParaRPr lang="en-US"/>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FFFF"/>
                </a:solidFill>
              </a:rPr>
              <a:t>All Images © Rotary International, 2008</a:t>
            </a:r>
          </a:p>
        </p:txBody>
      </p:sp>
      <p:sp>
        <p:nvSpPr>
          <p:cNvPr id="35843" name="Rectangle 7"/>
          <p:cNvSpPr>
            <a:spLocks noGrp="1" noChangeArrowheads="1"/>
          </p:cNvSpPr>
          <p:nvPr>
            <p:ph type="sldNum" sz="quarter" idx="5"/>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fld id="{C03FA65C-0205-4311-BAAB-A78668DD53CC}" type="slidenum">
              <a:rPr lang="en-US" smtClean="0">
                <a:solidFill>
                  <a:srgbClr val="FFFFFF"/>
                </a:solidFill>
              </a:rPr>
              <a:pPr eaLnBrk="1" hangingPunct="1"/>
              <a:t>5</a:t>
            </a:fld>
            <a:endParaRPr lang="en-US">
              <a:solidFill>
                <a:srgbClr val="FFFFFF"/>
              </a:solidFill>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p:spPr>
        <p:txBody>
          <a:bodyPr/>
          <a:lstStyle/>
          <a:p>
            <a:endParaRPr lang="en-US" dirty="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FFFF"/>
                </a:solidFill>
              </a:rPr>
              <a:t>All Images © Rotary International, 2008</a:t>
            </a:r>
          </a:p>
        </p:txBody>
      </p:sp>
      <p:sp>
        <p:nvSpPr>
          <p:cNvPr id="35843" name="Rectangle 7"/>
          <p:cNvSpPr>
            <a:spLocks noGrp="1" noChangeArrowheads="1"/>
          </p:cNvSpPr>
          <p:nvPr>
            <p:ph type="sldNum" sz="quarter" idx="5"/>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fld id="{C03FA65C-0205-4311-BAAB-A78668DD53CC}" type="slidenum">
              <a:rPr lang="en-US" smtClean="0">
                <a:solidFill>
                  <a:srgbClr val="FFFFFF"/>
                </a:solidFill>
              </a:rPr>
              <a:pPr eaLnBrk="1" hangingPunct="1"/>
              <a:t>6</a:t>
            </a:fld>
            <a:endParaRPr lang="en-US">
              <a:solidFill>
                <a:srgbClr val="FFFFFF"/>
              </a:solidFill>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p:spPr>
        <p:txBody>
          <a:bodyPr/>
          <a:lstStyle/>
          <a:p>
            <a:endParaRPr lang="en-US" dirty="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FFFF"/>
                </a:solidFill>
              </a:rPr>
              <a:t>All Images © Rotary International, 2008</a:t>
            </a:r>
          </a:p>
        </p:txBody>
      </p:sp>
      <p:sp>
        <p:nvSpPr>
          <p:cNvPr id="35843" name="Rectangle 7"/>
          <p:cNvSpPr>
            <a:spLocks noGrp="1" noChangeArrowheads="1"/>
          </p:cNvSpPr>
          <p:nvPr>
            <p:ph type="sldNum" sz="quarter" idx="5"/>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fld id="{C03FA65C-0205-4311-BAAB-A78668DD53CC}" type="slidenum">
              <a:rPr lang="en-US" smtClean="0">
                <a:solidFill>
                  <a:srgbClr val="FFFFFF"/>
                </a:solidFill>
              </a:rPr>
              <a:pPr eaLnBrk="1" hangingPunct="1"/>
              <a:t>7</a:t>
            </a:fld>
            <a:endParaRPr lang="en-US">
              <a:solidFill>
                <a:srgbClr val="FFFFFF"/>
              </a:solidFill>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p:spPr>
        <p:txBody>
          <a:bodyPr/>
          <a:lstStyle/>
          <a:p>
            <a:endParaRPr lang="en-US"/>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FFFF"/>
                </a:solidFill>
              </a:rPr>
              <a:t>All Images © Rotary International, 2008</a:t>
            </a:r>
          </a:p>
        </p:txBody>
      </p:sp>
      <p:sp>
        <p:nvSpPr>
          <p:cNvPr id="35843" name="Rectangle 7"/>
          <p:cNvSpPr>
            <a:spLocks noGrp="1" noChangeArrowheads="1"/>
          </p:cNvSpPr>
          <p:nvPr>
            <p:ph type="sldNum" sz="quarter" idx="5"/>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fld id="{C03FA65C-0205-4311-BAAB-A78668DD53CC}" type="slidenum">
              <a:rPr lang="en-US" smtClean="0">
                <a:solidFill>
                  <a:srgbClr val="FFFFFF"/>
                </a:solidFill>
              </a:rPr>
              <a:pPr eaLnBrk="1" hangingPunct="1"/>
              <a:t>8</a:t>
            </a:fld>
            <a:endParaRPr lang="en-US">
              <a:solidFill>
                <a:srgbClr val="FFFFFF"/>
              </a:solidFill>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p:spPr>
        <p:txBody>
          <a:bodyPr/>
          <a:lstStyle/>
          <a:p>
            <a:endParaRPr lang="en-US"/>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FFFF"/>
                </a:solidFill>
              </a:rPr>
              <a:t>All Images © Rotary International, 2008</a:t>
            </a:r>
          </a:p>
        </p:txBody>
      </p:sp>
      <p:sp>
        <p:nvSpPr>
          <p:cNvPr id="35843" name="Rectangle 7"/>
          <p:cNvSpPr>
            <a:spLocks noGrp="1" noChangeArrowheads="1"/>
          </p:cNvSpPr>
          <p:nvPr>
            <p:ph type="sldNum" sz="quarter" idx="5"/>
          </p:nvPr>
        </p:nvSpPr>
        <p:spPr>
          <a:noFill/>
        </p:spPr>
        <p:txBody>
          <a:bodyPr/>
          <a:lstStyle>
            <a:lvl1pPr defTabSz="992188" eaLnBrk="0" hangingPunct="0">
              <a:defRPr>
                <a:solidFill>
                  <a:schemeClr val="tx1"/>
                </a:solidFill>
                <a:latin typeface="Arial" charset="0"/>
                <a:cs typeface="Arial" charset="0"/>
              </a:defRPr>
            </a:lvl1pPr>
            <a:lvl2pPr marL="742950" indent="-285750" defTabSz="992188" eaLnBrk="0" hangingPunct="0">
              <a:defRPr>
                <a:solidFill>
                  <a:schemeClr val="tx1"/>
                </a:solidFill>
                <a:latin typeface="Arial" charset="0"/>
                <a:cs typeface="Arial" charset="0"/>
              </a:defRPr>
            </a:lvl2pPr>
            <a:lvl3pPr marL="1143000" indent="-228600" defTabSz="992188" eaLnBrk="0" hangingPunct="0">
              <a:defRPr>
                <a:solidFill>
                  <a:schemeClr val="tx1"/>
                </a:solidFill>
                <a:latin typeface="Arial" charset="0"/>
                <a:cs typeface="Arial" charset="0"/>
              </a:defRPr>
            </a:lvl3pPr>
            <a:lvl4pPr marL="1600200" indent="-228600" defTabSz="992188" eaLnBrk="0" hangingPunct="0">
              <a:defRPr>
                <a:solidFill>
                  <a:schemeClr val="tx1"/>
                </a:solidFill>
                <a:latin typeface="Arial" charset="0"/>
                <a:cs typeface="Arial" charset="0"/>
              </a:defRPr>
            </a:lvl4pPr>
            <a:lvl5pPr marL="2057400" indent="-228600" defTabSz="992188" eaLnBrk="0" hangingPunct="0">
              <a:defRPr>
                <a:solidFill>
                  <a:schemeClr val="tx1"/>
                </a:solidFill>
                <a:latin typeface="Arial" charset="0"/>
                <a:cs typeface="Arial" charset="0"/>
              </a:defRPr>
            </a:lvl5pPr>
            <a:lvl6pPr marL="2514600" indent="-228600" defTabSz="992188" eaLnBrk="0" fontAlgn="base" hangingPunct="0">
              <a:spcBef>
                <a:spcPct val="0"/>
              </a:spcBef>
              <a:spcAft>
                <a:spcPct val="0"/>
              </a:spcAft>
              <a:defRPr>
                <a:solidFill>
                  <a:schemeClr val="tx1"/>
                </a:solidFill>
                <a:latin typeface="Arial" charset="0"/>
                <a:cs typeface="Arial" charset="0"/>
              </a:defRPr>
            </a:lvl6pPr>
            <a:lvl7pPr marL="2971800" indent="-228600" defTabSz="992188" eaLnBrk="0" fontAlgn="base" hangingPunct="0">
              <a:spcBef>
                <a:spcPct val="0"/>
              </a:spcBef>
              <a:spcAft>
                <a:spcPct val="0"/>
              </a:spcAft>
              <a:defRPr>
                <a:solidFill>
                  <a:schemeClr val="tx1"/>
                </a:solidFill>
                <a:latin typeface="Arial" charset="0"/>
                <a:cs typeface="Arial" charset="0"/>
              </a:defRPr>
            </a:lvl7pPr>
            <a:lvl8pPr marL="3429000" indent="-228600" defTabSz="992188" eaLnBrk="0" fontAlgn="base" hangingPunct="0">
              <a:spcBef>
                <a:spcPct val="0"/>
              </a:spcBef>
              <a:spcAft>
                <a:spcPct val="0"/>
              </a:spcAft>
              <a:defRPr>
                <a:solidFill>
                  <a:schemeClr val="tx1"/>
                </a:solidFill>
                <a:latin typeface="Arial" charset="0"/>
                <a:cs typeface="Arial" charset="0"/>
              </a:defRPr>
            </a:lvl8pPr>
            <a:lvl9pPr marL="3886200" indent="-228600" defTabSz="992188" eaLnBrk="0" fontAlgn="base" hangingPunct="0">
              <a:spcBef>
                <a:spcPct val="0"/>
              </a:spcBef>
              <a:spcAft>
                <a:spcPct val="0"/>
              </a:spcAft>
              <a:defRPr>
                <a:solidFill>
                  <a:schemeClr val="tx1"/>
                </a:solidFill>
                <a:latin typeface="Arial" charset="0"/>
                <a:cs typeface="Arial" charset="0"/>
              </a:defRPr>
            </a:lvl9pPr>
          </a:lstStyle>
          <a:p>
            <a:pPr eaLnBrk="1" hangingPunct="1"/>
            <a:fld id="{C03FA65C-0205-4311-BAAB-A78668DD53CC}" type="slidenum">
              <a:rPr lang="en-US" smtClean="0">
                <a:solidFill>
                  <a:srgbClr val="FFFFFF"/>
                </a:solidFill>
              </a:rPr>
              <a:pPr eaLnBrk="1" hangingPunct="1"/>
              <a:t>9</a:t>
            </a:fld>
            <a:endParaRPr lang="en-US">
              <a:solidFill>
                <a:srgbClr val="FFFFFF"/>
              </a:solidFill>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p:spPr>
        <p:txBody>
          <a:bodyPr/>
          <a:lstStyle/>
          <a:p>
            <a:endParaRPr lang="en-US"/>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1447800"/>
          </a:xfrm>
          <a:prstGeom prst="rect">
            <a:avLst/>
          </a:prstGeom>
          <a:gradFill rotWithShape="0">
            <a:gsLst>
              <a:gs pos="0">
                <a:srgbClr val="0A1E46"/>
              </a:gs>
              <a:gs pos="100000">
                <a:srgbClr val="4669AA"/>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40000"/>
              </a:spcBef>
              <a:buClr>
                <a:srgbClr val="FFDA4E"/>
              </a:buClr>
              <a:buSzPct val="60000"/>
              <a:buFontTx/>
              <a:buChar char="•"/>
            </a:pPr>
            <a:endParaRPr lang="en-US" sz="3200">
              <a:solidFill>
                <a:srgbClr val="FFFFFF"/>
              </a:solidFill>
              <a:latin typeface="Georgia" pitchFamily="18" charset="0"/>
            </a:endParaRPr>
          </a:p>
        </p:txBody>
      </p:sp>
      <p:sp>
        <p:nvSpPr>
          <p:cNvPr id="5" name="Rectangle 9"/>
          <p:cNvSpPr>
            <a:spLocks noChangeArrowheads="1"/>
          </p:cNvSpPr>
          <p:nvPr/>
        </p:nvSpPr>
        <p:spPr bwMode="auto">
          <a:xfrm>
            <a:off x="0" y="1447800"/>
            <a:ext cx="9144000" cy="5410200"/>
          </a:xfrm>
          <a:prstGeom prst="rect">
            <a:avLst/>
          </a:prstGeom>
          <a:gradFill rotWithShape="1">
            <a:gsLst>
              <a:gs pos="0">
                <a:srgbClr val="4669AA"/>
              </a:gs>
              <a:gs pos="100000">
                <a:srgbClr val="0A1E46"/>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40000"/>
              </a:spcBef>
              <a:buClr>
                <a:srgbClr val="FFDA4E"/>
              </a:buClr>
              <a:buSzPct val="60000"/>
              <a:buFontTx/>
              <a:buChar char="•"/>
            </a:pPr>
            <a:endParaRPr lang="en-US" sz="3200">
              <a:solidFill>
                <a:srgbClr val="FFFFFF"/>
              </a:solidFill>
              <a:latin typeface="Georgia" pitchFamily="18" charset="0"/>
            </a:endParaRPr>
          </a:p>
        </p:txBody>
      </p:sp>
      <p:pic>
        <p:nvPicPr>
          <p:cNvPr id="6" name="Picture 6" descr="1 wheel for pp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381000"/>
            <a:ext cx="16764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Rectangle 2"/>
          <p:cNvSpPr>
            <a:spLocks noGrp="1" noChangeArrowheads="1"/>
          </p:cNvSpPr>
          <p:nvPr>
            <p:ph type="ctrTitle"/>
          </p:nvPr>
        </p:nvSpPr>
        <p:spPr>
          <a:xfrm>
            <a:off x="1295400" y="2057400"/>
            <a:ext cx="6629400" cy="2209800"/>
          </a:xfrm>
        </p:spPr>
        <p:txBody>
          <a:bodyPr anchor="t"/>
          <a:lstStyle>
            <a:lvl1pPr>
              <a:defRPr sz="4800"/>
            </a:lvl1pPr>
          </a:lstStyle>
          <a:p>
            <a:pPr lvl="0"/>
            <a:r>
              <a:rPr lang="en-US" noProof="0"/>
              <a:t>Rotary International</a:t>
            </a:r>
          </a:p>
        </p:txBody>
      </p:sp>
      <p:sp>
        <p:nvSpPr>
          <p:cNvPr id="28675" name="Rectangle 3"/>
          <p:cNvSpPr>
            <a:spLocks noGrp="1" noChangeArrowheads="1"/>
          </p:cNvSpPr>
          <p:nvPr>
            <p:ph type="subTitle" idx="1"/>
          </p:nvPr>
        </p:nvSpPr>
        <p:spPr bwMode="auto">
          <a:xfrm>
            <a:off x="1295400" y="4495800"/>
            <a:ext cx="6629400" cy="1524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a:buFontTx/>
              <a:buNone/>
              <a:defRPr sz="3200">
                <a:effectLst>
                  <a:outerShdw blurRad="38100" dist="38100" dir="2700000" algn="tl">
                    <a:srgbClr val="000000"/>
                  </a:outerShdw>
                </a:effectLst>
              </a:defRPr>
            </a:lvl1pPr>
          </a:lstStyle>
          <a:p>
            <a:pPr lvl="0"/>
            <a:r>
              <a:rPr lang="en-US" noProof="0"/>
              <a:t>Click to edit Master subtitle style</a:t>
            </a:r>
          </a:p>
        </p:txBody>
      </p:sp>
    </p:spTree>
    <p:extLst>
      <p:ext uri="{BB962C8B-B14F-4D97-AF65-F5344CB8AC3E}">
        <p14:creationId xmlns:p14="http://schemas.microsoft.com/office/powerpoint/2010/main" val="18658678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0248181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198438"/>
            <a:ext cx="2152650" cy="5927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98438"/>
            <a:ext cx="6305550" cy="5927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8415495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1447800"/>
          </a:xfrm>
          <a:prstGeom prst="rect">
            <a:avLst/>
          </a:prstGeom>
          <a:gradFill rotWithShape="0">
            <a:gsLst>
              <a:gs pos="0">
                <a:srgbClr val="0A1E46"/>
              </a:gs>
              <a:gs pos="100000">
                <a:srgbClr val="4669AA"/>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40000"/>
              </a:spcBef>
              <a:buClr>
                <a:srgbClr val="FFDA4E"/>
              </a:buClr>
              <a:buSzPct val="60000"/>
              <a:buFontTx/>
              <a:buChar char="•"/>
            </a:pPr>
            <a:endParaRPr lang="en-US" sz="3200">
              <a:solidFill>
                <a:srgbClr val="FFFFFF"/>
              </a:solidFill>
              <a:latin typeface="Georgia" pitchFamily="18" charset="0"/>
            </a:endParaRPr>
          </a:p>
        </p:txBody>
      </p:sp>
      <p:sp>
        <p:nvSpPr>
          <p:cNvPr id="5" name="Rectangle 9"/>
          <p:cNvSpPr>
            <a:spLocks noChangeArrowheads="1"/>
          </p:cNvSpPr>
          <p:nvPr/>
        </p:nvSpPr>
        <p:spPr bwMode="auto">
          <a:xfrm>
            <a:off x="0" y="1447800"/>
            <a:ext cx="9144000" cy="5410200"/>
          </a:xfrm>
          <a:prstGeom prst="rect">
            <a:avLst/>
          </a:prstGeom>
          <a:gradFill rotWithShape="1">
            <a:gsLst>
              <a:gs pos="0">
                <a:srgbClr val="4669AA"/>
              </a:gs>
              <a:gs pos="100000">
                <a:srgbClr val="0A1E46"/>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40000"/>
              </a:spcBef>
              <a:buClr>
                <a:srgbClr val="FFDA4E"/>
              </a:buClr>
              <a:buSzPct val="60000"/>
              <a:buFontTx/>
              <a:buChar char="•"/>
            </a:pPr>
            <a:endParaRPr lang="en-US" sz="3200">
              <a:solidFill>
                <a:srgbClr val="FFFFFF"/>
              </a:solidFill>
              <a:latin typeface="Georgia" pitchFamily="18" charset="0"/>
            </a:endParaRPr>
          </a:p>
        </p:txBody>
      </p:sp>
      <p:pic>
        <p:nvPicPr>
          <p:cNvPr id="6" name="Picture 6" descr="1 wheel for pp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381000"/>
            <a:ext cx="16764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Rectangle 2"/>
          <p:cNvSpPr>
            <a:spLocks noGrp="1" noChangeArrowheads="1"/>
          </p:cNvSpPr>
          <p:nvPr>
            <p:ph type="ctrTitle"/>
          </p:nvPr>
        </p:nvSpPr>
        <p:spPr>
          <a:xfrm>
            <a:off x="1295400" y="2057400"/>
            <a:ext cx="6629400" cy="2209800"/>
          </a:xfrm>
        </p:spPr>
        <p:txBody>
          <a:bodyPr anchor="t"/>
          <a:lstStyle>
            <a:lvl1pPr>
              <a:defRPr sz="4800"/>
            </a:lvl1pPr>
          </a:lstStyle>
          <a:p>
            <a:pPr lvl="0"/>
            <a:r>
              <a:rPr lang="en-US" noProof="0"/>
              <a:t>Rotary International</a:t>
            </a:r>
          </a:p>
        </p:txBody>
      </p:sp>
      <p:sp>
        <p:nvSpPr>
          <p:cNvPr id="28675" name="Rectangle 3"/>
          <p:cNvSpPr>
            <a:spLocks noGrp="1" noChangeArrowheads="1"/>
          </p:cNvSpPr>
          <p:nvPr>
            <p:ph type="subTitle" idx="1"/>
          </p:nvPr>
        </p:nvSpPr>
        <p:spPr bwMode="auto">
          <a:xfrm>
            <a:off x="1295400" y="4495800"/>
            <a:ext cx="6629400" cy="1524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a:buFontTx/>
              <a:buNone/>
              <a:defRPr sz="3200">
                <a:effectLst>
                  <a:outerShdw blurRad="38100" dist="38100" dir="2700000" algn="tl">
                    <a:srgbClr val="000000"/>
                  </a:outerShdw>
                </a:effectLst>
              </a:defRPr>
            </a:lvl1pPr>
          </a:lstStyle>
          <a:p>
            <a:pPr lvl="0"/>
            <a:r>
              <a:rPr lang="en-US" noProof="0"/>
              <a:t>Click to edit Master subtitle style</a:t>
            </a:r>
          </a:p>
        </p:txBody>
      </p:sp>
    </p:spTree>
    <p:extLst>
      <p:ext uri="{BB962C8B-B14F-4D97-AF65-F5344CB8AC3E}">
        <p14:creationId xmlns:p14="http://schemas.microsoft.com/office/powerpoint/2010/main" val="303292273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9610002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2817155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3653777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9498702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1027690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8637613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6997444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4024379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2437010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2782589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198438"/>
            <a:ext cx="2152650" cy="5927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98438"/>
            <a:ext cx="6305550" cy="5927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2682145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3246056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0828982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0031223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029661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6996391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6323907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2662580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68C"/>
        </a:solidFill>
        <a:effectLst/>
      </p:bgPr>
    </p:bg>
    <p:spTree>
      <p:nvGrpSpPr>
        <p:cNvPr id="1" name=""/>
        <p:cNvGrpSpPr/>
        <p:nvPr/>
      </p:nvGrpSpPr>
      <p:grpSpPr>
        <a:xfrm>
          <a:off x="0" y="0"/>
          <a:ext cx="0" cy="0"/>
          <a:chOff x="0" y="0"/>
          <a:chExt cx="0" cy="0"/>
        </a:xfrm>
      </p:grpSpPr>
      <p:sp>
        <p:nvSpPr>
          <p:cNvPr id="1026" name="Rectangle 10"/>
          <p:cNvSpPr>
            <a:spLocks noChangeArrowheads="1"/>
          </p:cNvSpPr>
          <p:nvPr/>
        </p:nvSpPr>
        <p:spPr bwMode="auto">
          <a:xfrm>
            <a:off x="0" y="0"/>
            <a:ext cx="9144000" cy="1447800"/>
          </a:xfrm>
          <a:prstGeom prst="rect">
            <a:avLst/>
          </a:prstGeom>
          <a:gradFill rotWithShape="0">
            <a:gsLst>
              <a:gs pos="0">
                <a:srgbClr val="0A1E46"/>
              </a:gs>
              <a:gs pos="100000">
                <a:srgbClr val="4669AA"/>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40000"/>
              </a:spcBef>
              <a:buClr>
                <a:srgbClr val="FFDA4E"/>
              </a:buClr>
              <a:buSzPct val="60000"/>
              <a:buFontTx/>
              <a:buChar char="•"/>
            </a:pPr>
            <a:endParaRPr lang="en-US" sz="3200">
              <a:solidFill>
                <a:srgbClr val="FFFFFF"/>
              </a:solidFill>
              <a:latin typeface="Georgia" pitchFamily="18" charset="0"/>
            </a:endParaRPr>
          </a:p>
        </p:txBody>
      </p:sp>
      <p:sp>
        <p:nvSpPr>
          <p:cNvPr id="1027" name="Rectangle 9"/>
          <p:cNvSpPr>
            <a:spLocks noChangeArrowheads="1"/>
          </p:cNvSpPr>
          <p:nvPr userDrawn="1"/>
        </p:nvSpPr>
        <p:spPr bwMode="auto">
          <a:xfrm>
            <a:off x="0" y="1447800"/>
            <a:ext cx="9144000" cy="5410200"/>
          </a:xfrm>
          <a:prstGeom prst="rect">
            <a:avLst/>
          </a:prstGeom>
          <a:gradFill rotWithShape="1">
            <a:gsLst>
              <a:gs pos="0">
                <a:srgbClr val="4669AA"/>
              </a:gs>
              <a:gs pos="100000">
                <a:srgbClr val="0A1E46"/>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40000"/>
              </a:spcBef>
              <a:buClr>
                <a:srgbClr val="FFDA4E"/>
              </a:buClr>
              <a:buSzPct val="60000"/>
              <a:buFontTx/>
              <a:buChar char="•"/>
            </a:pPr>
            <a:endParaRPr lang="en-US" sz="3200">
              <a:solidFill>
                <a:srgbClr val="FFFFFF"/>
              </a:solidFill>
              <a:latin typeface="Georgia" pitchFamily="18" charset="0"/>
            </a:endParaRPr>
          </a:p>
        </p:txBody>
      </p:sp>
      <p:sp>
        <p:nvSpPr>
          <p:cNvPr id="27651" name="Rectangle 3"/>
          <p:cNvSpPr>
            <a:spLocks noGrp="1" noChangeArrowheads="1"/>
          </p:cNvSpPr>
          <p:nvPr>
            <p:ph type="title"/>
          </p:nvPr>
        </p:nvSpPr>
        <p:spPr bwMode="auto">
          <a:xfrm>
            <a:off x="1274763" y="198438"/>
            <a:ext cx="7793037"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653" name="Rectangle 5"/>
          <p:cNvSpPr>
            <a:spLocks noGrp="1" noChangeArrowheads="1"/>
          </p:cNvSpPr>
          <p:nvPr>
            <p:ph type="ftr" sz="quarter" idx="3"/>
          </p:nvPr>
        </p:nvSpPr>
        <p:spPr bwMode="auto">
          <a:xfrm>
            <a:off x="609600" y="6248400"/>
            <a:ext cx="7848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spcBef>
                <a:spcPct val="0"/>
              </a:spcBef>
              <a:buClrTx/>
              <a:buSzTx/>
              <a:buFontTx/>
              <a:buNone/>
              <a:defRPr sz="1400">
                <a:solidFill>
                  <a:srgbClr val="FFFFFF"/>
                </a:solidFill>
                <a:latin typeface="Arial" charset="0"/>
                <a:cs typeface="Arial" charset="0"/>
              </a:defRPr>
            </a:lvl1pPr>
          </a:lstStyle>
          <a:p>
            <a:pPr>
              <a:defRPr/>
            </a:pPr>
            <a:endParaRPr lang="en-US"/>
          </a:p>
        </p:txBody>
      </p:sp>
      <p:pic>
        <p:nvPicPr>
          <p:cNvPr id="1030" name="Picture 7" descr="1 wheel for pp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39713" y="174625"/>
            <a:ext cx="94615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03"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Lst>
  <p:transition/>
  <p:hf sldNum="0" hdr="0" ftr="0"/>
  <p:txStyles>
    <p:titleStyle>
      <a:lvl1pPr algn="ctr" rtl="0" eaLnBrk="0" fontAlgn="base" hangingPunct="0">
        <a:spcBef>
          <a:spcPct val="0"/>
        </a:spcBef>
        <a:spcAft>
          <a:spcPct val="0"/>
        </a:spcAft>
        <a:defRPr sz="3600">
          <a:solidFill>
            <a:srgbClr val="FFDA4E"/>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DA4E"/>
          </a:solidFill>
          <a:effectLst>
            <a:outerShdw blurRad="38100" dist="38100" dir="2700000" algn="tl">
              <a:srgbClr val="000000"/>
            </a:outerShdw>
          </a:effectLst>
          <a:latin typeface="Georgia" pitchFamily="18" charset="0"/>
        </a:defRPr>
      </a:lvl2pPr>
      <a:lvl3pPr algn="ctr" rtl="0" eaLnBrk="0" fontAlgn="base" hangingPunct="0">
        <a:spcBef>
          <a:spcPct val="0"/>
        </a:spcBef>
        <a:spcAft>
          <a:spcPct val="0"/>
        </a:spcAft>
        <a:defRPr sz="3600">
          <a:solidFill>
            <a:srgbClr val="FFDA4E"/>
          </a:solidFill>
          <a:effectLst>
            <a:outerShdw blurRad="38100" dist="38100" dir="2700000" algn="tl">
              <a:srgbClr val="000000"/>
            </a:outerShdw>
          </a:effectLst>
          <a:latin typeface="Georgia" pitchFamily="18" charset="0"/>
        </a:defRPr>
      </a:lvl3pPr>
      <a:lvl4pPr algn="ctr" rtl="0" eaLnBrk="0" fontAlgn="base" hangingPunct="0">
        <a:spcBef>
          <a:spcPct val="0"/>
        </a:spcBef>
        <a:spcAft>
          <a:spcPct val="0"/>
        </a:spcAft>
        <a:defRPr sz="3600">
          <a:solidFill>
            <a:srgbClr val="FFDA4E"/>
          </a:solidFill>
          <a:effectLst>
            <a:outerShdw blurRad="38100" dist="38100" dir="2700000" algn="tl">
              <a:srgbClr val="000000"/>
            </a:outerShdw>
          </a:effectLst>
          <a:latin typeface="Georgia" pitchFamily="18" charset="0"/>
        </a:defRPr>
      </a:lvl4pPr>
      <a:lvl5pPr algn="ctr" rtl="0" eaLnBrk="0" fontAlgn="base" hangingPunct="0">
        <a:spcBef>
          <a:spcPct val="0"/>
        </a:spcBef>
        <a:spcAft>
          <a:spcPct val="0"/>
        </a:spcAft>
        <a:defRPr sz="3600">
          <a:solidFill>
            <a:srgbClr val="FFDA4E"/>
          </a:solidFill>
          <a:effectLst>
            <a:outerShdw blurRad="38100" dist="38100" dir="2700000" algn="tl">
              <a:srgbClr val="000000"/>
            </a:outerShdw>
          </a:effectLst>
          <a:latin typeface="Georgia" pitchFamily="18" charset="0"/>
        </a:defRPr>
      </a:lvl5pPr>
      <a:lvl6pPr marL="4572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6pPr>
      <a:lvl7pPr marL="9144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7pPr>
      <a:lvl8pPr marL="13716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8pPr>
      <a:lvl9pPr marL="18288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9pPr>
    </p:titleStyle>
    <p:bodyStyle>
      <a:lvl1pPr marL="342900" indent="-342900" algn="l" rtl="0" eaLnBrk="0" fontAlgn="base" hangingPunct="0">
        <a:spcBef>
          <a:spcPct val="40000"/>
        </a:spcBef>
        <a:spcAft>
          <a:spcPct val="0"/>
        </a:spcAft>
        <a:buClr>
          <a:srgbClr val="FFDA4E"/>
        </a:buClr>
        <a:buSzPct val="60000"/>
        <a:buFont typeface="Wingdings" pitchFamily="2" charset="2"/>
        <a:buChar char="n"/>
        <a:defRPr sz="3600">
          <a:solidFill>
            <a:schemeClr val="bg1"/>
          </a:solidFill>
          <a:latin typeface="+mn-lt"/>
          <a:ea typeface="+mn-ea"/>
          <a:cs typeface="+mn-cs"/>
        </a:defRPr>
      </a:lvl1pPr>
      <a:lvl2pPr marL="742950" indent="-285750" algn="l" rtl="0" eaLnBrk="0" fontAlgn="base" hangingPunct="0">
        <a:spcBef>
          <a:spcPct val="40000"/>
        </a:spcBef>
        <a:spcAft>
          <a:spcPct val="0"/>
        </a:spcAft>
        <a:buClr>
          <a:schemeClr val="bg1"/>
        </a:buClr>
        <a:buSzPct val="95000"/>
        <a:buFont typeface="Wingdings" pitchFamily="2" charset="2"/>
        <a:buChar char="§"/>
        <a:defRPr sz="2800">
          <a:solidFill>
            <a:schemeClr val="bg1"/>
          </a:solidFill>
          <a:latin typeface="Arial Unicode MS" pitchFamily="34" charset="-128"/>
        </a:defRPr>
      </a:lvl2pPr>
      <a:lvl3pPr marL="1143000" indent="-228600" algn="l" rtl="0" eaLnBrk="0" fontAlgn="base" hangingPunct="0">
        <a:spcBef>
          <a:spcPct val="20000"/>
        </a:spcBef>
        <a:spcAft>
          <a:spcPct val="0"/>
        </a:spcAft>
        <a:buClr>
          <a:srgbClr val="C8E6FF"/>
        </a:buClr>
        <a:buSzPct val="50000"/>
        <a:buFont typeface="Wingdings" pitchFamily="2" charset="2"/>
        <a:buChar char="n"/>
        <a:defRPr sz="2400">
          <a:solidFill>
            <a:srgbClr val="C8E6FF"/>
          </a:solidFill>
          <a:latin typeface="Arial" charset="0"/>
        </a:defRPr>
      </a:lvl3pPr>
      <a:lvl4pPr marL="1600200" indent="-228600" algn="l" rtl="0" eaLnBrk="0" fontAlgn="base" hangingPunct="0">
        <a:spcBef>
          <a:spcPct val="20000"/>
        </a:spcBef>
        <a:spcAft>
          <a:spcPct val="0"/>
        </a:spcAft>
        <a:buClr>
          <a:srgbClr val="CCDAE5"/>
        </a:buClr>
        <a:buSzPct val="110000"/>
        <a:buFont typeface="Wingdings" pitchFamily="2" charset="2"/>
        <a:buChar char="§"/>
        <a:defRPr sz="2000">
          <a:solidFill>
            <a:srgbClr val="CCDAE5"/>
          </a:solidFill>
          <a:latin typeface="Arial" charset="0"/>
        </a:defRPr>
      </a:lvl4pPr>
      <a:lvl5pPr marL="2057400" indent="-228600" algn="l" rtl="0" eaLnBrk="0" fontAlgn="base" hangingPunct="0">
        <a:spcBef>
          <a:spcPct val="20000"/>
        </a:spcBef>
        <a:spcAft>
          <a:spcPct val="0"/>
        </a:spcAft>
        <a:buClr>
          <a:schemeClr val="bg1"/>
        </a:buClr>
        <a:buSzPct val="50000"/>
        <a:buFont typeface="Wingdings" pitchFamily="2" charset="2"/>
        <a:buChar char="§"/>
        <a:defRPr>
          <a:solidFill>
            <a:schemeClr val="bg1"/>
          </a:solidFill>
          <a:latin typeface="Arial" charset="0"/>
        </a:defRPr>
      </a:lvl5pPr>
      <a:lvl6pPr marL="2514600" indent="-228600" algn="l" rtl="0" fontAlgn="base">
        <a:spcBef>
          <a:spcPct val="20000"/>
        </a:spcBef>
        <a:spcAft>
          <a:spcPct val="0"/>
        </a:spcAft>
        <a:buClr>
          <a:schemeClr val="bg1"/>
        </a:buClr>
        <a:buSzPct val="50000"/>
        <a:buFont typeface="Wingdings" pitchFamily="2" charset="2"/>
        <a:buChar char="§"/>
        <a:defRPr>
          <a:solidFill>
            <a:schemeClr val="bg1"/>
          </a:solidFill>
          <a:latin typeface="Arial" charset="0"/>
        </a:defRPr>
      </a:lvl6pPr>
      <a:lvl7pPr marL="2971800" indent="-228600" algn="l" rtl="0" fontAlgn="base">
        <a:spcBef>
          <a:spcPct val="20000"/>
        </a:spcBef>
        <a:spcAft>
          <a:spcPct val="0"/>
        </a:spcAft>
        <a:buClr>
          <a:schemeClr val="bg1"/>
        </a:buClr>
        <a:buSzPct val="50000"/>
        <a:buFont typeface="Wingdings" pitchFamily="2" charset="2"/>
        <a:buChar char="§"/>
        <a:defRPr>
          <a:solidFill>
            <a:schemeClr val="bg1"/>
          </a:solidFill>
          <a:latin typeface="Arial" charset="0"/>
        </a:defRPr>
      </a:lvl7pPr>
      <a:lvl8pPr marL="3429000" indent="-228600" algn="l" rtl="0" fontAlgn="base">
        <a:spcBef>
          <a:spcPct val="20000"/>
        </a:spcBef>
        <a:spcAft>
          <a:spcPct val="0"/>
        </a:spcAft>
        <a:buClr>
          <a:schemeClr val="bg1"/>
        </a:buClr>
        <a:buSzPct val="50000"/>
        <a:buFont typeface="Wingdings" pitchFamily="2" charset="2"/>
        <a:buChar char="§"/>
        <a:defRPr>
          <a:solidFill>
            <a:schemeClr val="bg1"/>
          </a:solidFill>
          <a:latin typeface="Arial" charset="0"/>
        </a:defRPr>
      </a:lvl8pPr>
      <a:lvl9pPr marL="3886200" indent="-228600" algn="l" rtl="0" fontAlgn="base">
        <a:spcBef>
          <a:spcPct val="20000"/>
        </a:spcBef>
        <a:spcAft>
          <a:spcPct val="0"/>
        </a:spcAft>
        <a:buClr>
          <a:schemeClr val="bg1"/>
        </a:buClr>
        <a:buSzPct val="50000"/>
        <a:buFont typeface="Wingdings" pitchFamily="2" charset="2"/>
        <a:buChar char="§"/>
        <a:defRPr>
          <a:solidFill>
            <a:schemeClr val="bg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0" y="0"/>
            <a:ext cx="9144000" cy="1447800"/>
          </a:xfrm>
          <a:prstGeom prst="rect">
            <a:avLst/>
          </a:prstGeom>
          <a:gradFill rotWithShape="0">
            <a:gsLst>
              <a:gs pos="0">
                <a:srgbClr val="0A1E46"/>
              </a:gs>
              <a:gs pos="100000">
                <a:srgbClr val="4669AA"/>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40000"/>
              </a:spcBef>
              <a:buClr>
                <a:srgbClr val="FFDA4E"/>
              </a:buClr>
              <a:buSzPct val="60000"/>
              <a:buFontTx/>
              <a:buChar char="•"/>
            </a:pPr>
            <a:endParaRPr lang="en-US" sz="3200">
              <a:solidFill>
                <a:srgbClr val="FFFFFF"/>
              </a:solidFill>
              <a:latin typeface="Georgia" pitchFamily="18" charset="0"/>
            </a:endParaRPr>
          </a:p>
        </p:txBody>
      </p:sp>
      <p:sp>
        <p:nvSpPr>
          <p:cNvPr id="2051" name="Rectangle 9"/>
          <p:cNvSpPr>
            <a:spLocks noChangeArrowheads="1"/>
          </p:cNvSpPr>
          <p:nvPr userDrawn="1"/>
        </p:nvSpPr>
        <p:spPr bwMode="auto">
          <a:xfrm>
            <a:off x="0" y="1447800"/>
            <a:ext cx="9144000" cy="5410200"/>
          </a:xfrm>
          <a:prstGeom prst="rect">
            <a:avLst/>
          </a:prstGeom>
          <a:gradFill rotWithShape="1">
            <a:gsLst>
              <a:gs pos="0">
                <a:srgbClr val="4669AA"/>
              </a:gs>
              <a:gs pos="100000">
                <a:srgbClr val="0A1E46"/>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40000"/>
              </a:spcBef>
              <a:buClr>
                <a:srgbClr val="FFDA4E"/>
              </a:buClr>
              <a:buSzPct val="60000"/>
              <a:buFontTx/>
              <a:buChar char="•"/>
            </a:pPr>
            <a:endParaRPr lang="en-US" sz="3200">
              <a:solidFill>
                <a:srgbClr val="FFFFFF"/>
              </a:solidFill>
              <a:latin typeface="Georgia" pitchFamily="18" charset="0"/>
            </a:endParaRPr>
          </a:p>
        </p:txBody>
      </p:sp>
      <p:sp>
        <p:nvSpPr>
          <p:cNvPr id="27651" name="Rectangle 3"/>
          <p:cNvSpPr>
            <a:spLocks noGrp="1" noChangeArrowheads="1"/>
          </p:cNvSpPr>
          <p:nvPr>
            <p:ph type="title"/>
          </p:nvPr>
        </p:nvSpPr>
        <p:spPr bwMode="auto">
          <a:xfrm>
            <a:off x="1274763" y="198438"/>
            <a:ext cx="7793037"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653" name="Rectangle 5"/>
          <p:cNvSpPr>
            <a:spLocks noGrp="1" noChangeArrowheads="1"/>
          </p:cNvSpPr>
          <p:nvPr>
            <p:ph type="ftr" sz="quarter" idx="3"/>
          </p:nvPr>
        </p:nvSpPr>
        <p:spPr bwMode="auto">
          <a:xfrm>
            <a:off x="609600" y="6248400"/>
            <a:ext cx="7848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spcBef>
                <a:spcPct val="0"/>
              </a:spcBef>
              <a:buClrTx/>
              <a:buSzTx/>
              <a:buFontTx/>
              <a:buNone/>
              <a:defRPr sz="1400">
                <a:solidFill>
                  <a:srgbClr val="FFFFFF"/>
                </a:solidFill>
                <a:latin typeface="Arial" charset="0"/>
                <a:cs typeface="Arial" charset="0"/>
              </a:defRPr>
            </a:lvl1pPr>
          </a:lstStyle>
          <a:p>
            <a:pPr>
              <a:defRPr/>
            </a:pPr>
            <a:endParaRPr lang="en-US"/>
          </a:p>
        </p:txBody>
      </p:sp>
      <p:pic>
        <p:nvPicPr>
          <p:cNvPr id="2054" name="Picture 7" descr="1 wheel for pp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39713" y="174625"/>
            <a:ext cx="94615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8522802"/>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Lst>
  <p:transition/>
  <p:hf sldNum="0" hdr="0" ftr="0"/>
  <p:txStyles>
    <p:titleStyle>
      <a:lvl1pPr algn="ctr" rtl="0" eaLnBrk="0" fontAlgn="base" hangingPunct="0">
        <a:spcBef>
          <a:spcPct val="0"/>
        </a:spcBef>
        <a:spcAft>
          <a:spcPct val="0"/>
        </a:spcAft>
        <a:defRPr sz="3600">
          <a:solidFill>
            <a:srgbClr val="FFDA4E"/>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DA4E"/>
          </a:solidFill>
          <a:effectLst>
            <a:outerShdw blurRad="38100" dist="38100" dir="2700000" algn="tl">
              <a:srgbClr val="000000"/>
            </a:outerShdw>
          </a:effectLst>
          <a:latin typeface="Georgia" pitchFamily="18" charset="0"/>
        </a:defRPr>
      </a:lvl2pPr>
      <a:lvl3pPr algn="ctr" rtl="0" eaLnBrk="0" fontAlgn="base" hangingPunct="0">
        <a:spcBef>
          <a:spcPct val="0"/>
        </a:spcBef>
        <a:spcAft>
          <a:spcPct val="0"/>
        </a:spcAft>
        <a:defRPr sz="3600">
          <a:solidFill>
            <a:srgbClr val="FFDA4E"/>
          </a:solidFill>
          <a:effectLst>
            <a:outerShdw blurRad="38100" dist="38100" dir="2700000" algn="tl">
              <a:srgbClr val="000000"/>
            </a:outerShdw>
          </a:effectLst>
          <a:latin typeface="Georgia" pitchFamily="18" charset="0"/>
        </a:defRPr>
      </a:lvl3pPr>
      <a:lvl4pPr algn="ctr" rtl="0" eaLnBrk="0" fontAlgn="base" hangingPunct="0">
        <a:spcBef>
          <a:spcPct val="0"/>
        </a:spcBef>
        <a:spcAft>
          <a:spcPct val="0"/>
        </a:spcAft>
        <a:defRPr sz="3600">
          <a:solidFill>
            <a:srgbClr val="FFDA4E"/>
          </a:solidFill>
          <a:effectLst>
            <a:outerShdw blurRad="38100" dist="38100" dir="2700000" algn="tl">
              <a:srgbClr val="000000"/>
            </a:outerShdw>
          </a:effectLst>
          <a:latin typeface="Georgia" pitchFamily="18" charset="0"/>
        </a:defRPr>
      </a:lvl4pPr>
      <a:lvl5pPr algn="ctr" rtl="0" eaLnBrk="0" fontAlgn="base" hangingPunct="0">
        <a:spcBef>
          <a:spcPct val="0"/>
        </a:spcBef>
        <a:spcAft>
          <a:spcPct val="0"/>
        </a:spcAft>
        <a:defRPr sz="3600">
          <a:solidFill>
            <a:srgbClr val="FFDA4E"/>
          </a:solidFill>
          <a:effectLst>
            <a:outerShdw blurRad="38100" dist="38100" dir="2700000" algn="tl">
              <a:srgbClr val="000000"/>
            </a:outerShdw>
          </a:effectLst>
          <a:latin typeface="Georgia" pitchFamily="18" charset="0"/>
        </a:defRPr>
      </a:lvl5pPr>
      <a:lvl6pPr marL="4572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6pPr>
      <a:lvl7pPr marL="9144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7pPr>
      <a:lvl8pPr marL="13716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8pPr>
      <a:lvl9pPr marL="18288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9pPr>
    </p:titleStyle>
    <p:bodyStyle>
      <a:lvl1pPr marL="342900" indent="-342900" algn="l" rtl="0" eaLnBrk="0" fontAlgn="base" hangingPunct="0">
        <a:spcBef>
          <a:spcPct val="40000"/>
        </a:spcBef>
        <a:spcAft>
          <a:spcPct val="0"/>
        </a:spcAft>
        <a:buClr>
          <a:srgbClr val="FFDA4E"/>
        </a:buClr>
        <a:buSzPct val="60000"/>
        <a:buFont typeface="Wingdings" pitchFamily="2" charset="2"/>
        <a:buChar char="n"/>
        <a:defRPr sz="3600">
          <a:solidFill>
            <a:schemeClr val="bg1"/>
          </a:solidFill>
          <a:latin typeface="+mn-lt"/>
          <a:ea typeface="+mn-ea"/>
          <a:cs typeface="+mn-cs"/>
        </a:defRPr>
      </a:lvl1pPr>
      <a:lvl2pPr marL="742950" indent="-285750" algn="l" rtl="0" eaLnBrk="0" fontAlgn="base" hangingPunct="0">
        <a:spcBef>
          <a:spcPct val="40000"/>
        </a:spcBef>
        <a:spcAft>
          <a:spcPct val="0"/>
        </a:spcAft>
        <a:buClr>
          <a:schemeClr val="bg1"/>
        </a:buClr>
        <a:buSzPct val="95000"/>
        <a:buFont typeface="Wingdings" pitchFamily="2" charset="2"/>
        <a:buChar char="§"/>
        <a:defRPr sz="2800">
          <a:solidFill>
            <a:schemeClr val="bg1"/>
          </a:solidFill>
          <a:latin typeface="Arial Unicode MS" pitchFamily="34" charset="-128"/>
        </a:defRPr>
      </a:lvl2pPr>
      <a:lvl3pPr marL="1143000" indent="-228600" algn="l" rtl="0" eaLnBrk="0" fontAlgn="base" hangingPunct="0">
        <a:spcBef>
          <a:spcPct val="20000"/>
        </a:spcBef>
        <a:spcAft>
          <a:spcPct val="0"/>
        </a:spcAft>
        <a:buClr>
          <a:srgbClr val="C8E6FF"/>
        </a:buClr>
        <a:buSzPct val="50000"/>
        <a:buFont typeface="Wingdings" pitchFamily="2" charset="2"/>
        <a:buChar char="n"/>
        <a:defRPr sz="2400">
          <a:solidFill>
            <a:srgbClr val="C8E6FF"/>
          </a:solidFill>
          <a:latin typeface="Arial" charset="0"/>
        </a:defRPr>
      </a:lvl3pPr>
      <a:lvl4pPr marL="1600200" indent="-228600" algn="l" rtl="0" eaLnBrk="0" fontAlgn="base" hangingPunct="0">
        <a:spcBef>
          <a:spcPct val="20000"/>
        </a:spcBef>
        <a:spcAft>
          <a:spcPct val="0"/>
        </a:spcAft>
        <a:buClr>
          <a:srgbClr val="CCDAE5"/>
        </a:buClr>
        <a:buSzPct val="110000"/>
        <a:buFont typeface="Wingdings" pitchFamily="2" charset="2"/>
        <a:buChar char="§"/>
        <a:defRPr sz="2000">
          <a:solidFill>
            <a:srgbClr val="CCDAE5"/>
          </a:solidFill>
          <a:latin typeface="Arial" charset="0"/>
        </a:defRPr>
      </a:lvl4pPr>
      <a:lvl5pPr marL="2057400" indent="-228600" algn="l" rtl="0" eaLnBrk="0" fontAlgn="base" hangingPunct="0">
        <a:spcBef>
          <a:spcPct val="20000"/>
        </a:spcBef>
        <a:spcAft>
          <a:spcPct val="0"/>
        </a:spcAft>
        <a:buClr>
          <a:schemeClr val="bg1"/>
        </a:buClr>
        <a:buSzPct val="50000"/>
        <a:buFont typeface="Wingdings" pitchFamily="2" charset="2"/>
        <a:buChar char="§"/>
        <a:defRPr>
          <a:solidFill>
            <a:schemeClr val="bg1"/>
          </a:solidFill>
          <a:latin typeface="Arial" charset="0"/>
        </a:defRPr>
      </a:lvl5pPr>
      <a:lvl6pPr marL="2514600" indent="-228600" algn="l" rtl="0" fontAlgn="base">
        <a:spcBef>
          <a:spcPct val="20000"/>
        </a:spcBef>
        <a:spcAft>
          <a:spcPct val="0"/>
        </a:spcAft>
        <a:buClr>
          <a:schemeClr val="bg1"/>
        </a:buClr>
        <a:buSzPct val="50000"/>
        <a:buFont typeface="Wingdings" pitchFamily="2" charset="2"/>
        <a:buChar char="§"/>
        <a:defRPr>
          <a:solidFill>
            <a:schemeClr val="bg1"/>
          </a:solidFill>
          <a:latin typeface="Arial" charset="0"/>
        </a:defRPr>
      </a:lvl6pPr>
      <a:lvl7pPr marL="2971800" indent="-228600" algn="l" rtl="0" fontAlgn="base">
        <a:spcBef>
          <a:spcPct val="20000"/>
        </a:spcBef>
        <a:spcAft>
          <a:spcPct val="0"/>
        </a:spcAft>
        <a:buClr>
          <a:schemeClr val="bg1"/>
        </a:buClr>
        <a:buSzPct val="50000"/>
        <a:buFont typeface="Wingdings" pitchFamily="2" charset="2"/>
        <a:buChar char="§"/>
        <a:defRPr>
          <a:solidFill>
            <a:schemeClr val="bg1"/>
          </a:solidFill>
          <a:latin typeface="Arial" charset="0"/>
        </a:defRPr>
      </a:lvl7pPr>
      <a:lvl8pPr marL="3429000" indent="-228600" algn="l" rtl="0" fontAlgn="base">
        <a:spcBef>
          <a:spcPct val="20000"/>
        </a:spcBef>
        <a:spcAft>
          <a:spcPct val="0"/>
        </a:spcAft>
        <a:buClr>
          <a:schemeClr val="bg1"/>
        </a:buClr>
        <a:buSzPct val="50000"/>
        <a:buFont typeface="Wingdings" pitchFamily="2" charset="2"/>
        <a:buChar char="§"/>
        <a:defRPr>
          <a:solidFill>
            <a:schemeClr val="bg1"/>
          </a:solidFill>
          <a:latin typeface="Arial" charset="0"/>
        </a:defRPr>
      </a:lvl8pPr>
      <a:lvl9pPr marL="3886200" indent="-228600" algn="l" rtl="0" fontAlgn="base">
        <a:spcBef>
          <a:spcPct val="20000"/>
        </a:spcBef>
        <a:spcAft>
          <a:spcPct val="0"/>
        </a:spcAft>
        <a:buClr>
          <a:schemeClr val="bg1"/>
        </a:buClr>
        <a:buSzPct val="50000"/>
        <a:buFont typeface="Wingdings" pitchFamily="2" charset="2"/>
        <a:buChar char="§"/>
        <a:defRPr>
          <a:solidFill>
            <a:schemeClr val="bg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5.wmf"/><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6.wmf"/></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8.wmf"/></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9.wmf"/></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2.jpeg"/><Relationship Id="rId7" Type="http://schemas.openxmlformats.org/officeDocument/2006/relationships/image" Target="../media/image14.emf"/><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 Id="rId9" Type="http://schemas.openxmlformats.org/officeDocument/2006/relationships/image" Target="../media/image16.emf"/></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13.xml"/><Relationship Id="rId5" Type="http://schemas.openxmlformats.org/officeDocument/2006/relationships/image" Target="../media/image18.wmf"/><Relationship Id="rId4" Type="http://schemas.openxmlformats.org/officeDocument/2006/relationships/image" Target="../media/image17.wmf"/></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www.rotary.org/en/grants"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jpeg"/><Relationship Id="rId4" Type="http://schemas.openxmlformats.org/officeDocument/2006/relationships/hyperlink" Target="http://www.rotary5830.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2667000"/>
            <a:ext cx="8458200" cy="3733800"/>
          </a:xfrm>
        </p:spPr>
        <p:txBody>
          <a:bodyPr/>
          <a:lstStyle/>
          <a:p>
            <a:pPr eaLnBrk="1" hangingPunct="1">
              <a:defRPr/>
            </a:pPr>
            <a:r>
              <a:rPr lang="en-US" sz="3200" dirty="0">
                <a:solidFill>
                  <a:schemeClr val="accent2">
                    <a:lumMod val="60000"/>
                    <a:lumOff val="40000"/>
                  </a:schemeClr>
                </a:solidFill>
                <a:effectLst>
                  <a:outerShdw blurRad="38100" dist="38100" dir="2700000" algn="tl">
                    <a:srgbClr val="000000">
                      <a:alpha val="43137"/>
                    </a:srgbClr>
                  </a:outerShdw>
                </a:effectLst>
              </a:rPr>
              <a:t>The Rotary Foundation</a:t>
            </a:r>
            <a:br>
              <a:rPr lang="en-US" sz="3200" dirty="0">
                <a:solidFill>
                  <a:schemeClr val="accent2">
                    <a:lumMod val="60000"/>
                    <a:lumOff val="40000"/>
                  </a:schemeClr>
                </a:solidFill>
                <a:effectLst>
                  <a:outerShdw blurRad="38100" dist="38100" dir="2700000" algn="tl">
                    <a:srgbClr val="000000">
                      <a:alpha val="43137"/>
                    </a:srgbClr>
                  </a:outerShdw>
                </a:effectLst>
              </a:rPr>
            </a:br>
            <a:r>
              <a:rPr lang="en-US" sz="3200" dirty="0">
                <a:solidFill>
                  <a:schemeClr val="accent2">
                    <a:lumMod val="60000"/>
                    <a:lumOff val="40000"/>
                  </a:schemeClr>
                </a:solidFill>
                <a:effectLst>
                  <a:outerShdw blurRad="38100" dist="38100" dir="2700000" algn="tl">
                    <a:srgbClr val="000000">
                      <a:alpha val="43137"/>
                    </a:srgbClr>
                  </a:outerShdw>
                </a:effectLst>
              </a:rPr>
              <a:t>of Rotary International</a:t>
            </a:r>
            <a:br>
              <a:rPr lang="en-US" sz="3200" dirty="0">
                <a:effectLst>
                  <a:outerShdw blurRad="38100" dist="38100" dir="2700000" algn="tl">
                    <a:srgbClr val="000000">
                      <a:alpha val="43137"/>
                    </a:srgbClr>
                  </a:outerShdw>
                </a:effectLst>
              </a:rPr>
            </a:br>
            <a:br>
              <a:rPr lang="en-US" sz="3200" dirty="0">
                <a:effectLst/>
              </a:rPr>
            </a:br>
            <a:r>
              <a:rPr lang="en-US" sz="3200" dirty="0">
                <a:solidFill>
                  <a:schemeClr val="accent2">
                    <a:lumMod val="60000"/>
                    <a:lumOff val="40000"/>
                  </a:schemeClr>
                </a:solidFill>
                <a:effectLst>
                  <a:outerShdw blurRad="38100" dist="38100" dir="2700000" algn="tl">
                    <a:srgbClr val="000000">
                      <a:alpha val="43137"/>
                    </a:srgbClr>
                  </a:outerShdw>
                </a:effectLst>
              </a:rPr>
              <a:t>Q</a:t>
            </a:r>
            <a:r>
              <a:rPr lang="en-US" sz="3200" dirty="0">
                <a:solidFill>
                  <a:schemeClr val="accent2">
                    <a:lumMod val="60000"/>
                    <a:lumOff val="40000"/>
                  </a:schemeClr>
                </a:solidFill>
              </a:rPr>
              <a:t>ualification/Grant</a:t>
            </a:r>
            <a:r>
              <a:rPr lang="en-US" sz="3200" dirty="0"/>
              <a:t> Management</a:t>
            </a:r>
            <a:br>
              <a:rPr lang="en-US" sz="3200" dirty="0"/>
            </a:br>
            <a:r>
              <a:rPr lang="en-US" sz="3200" dirty="0"/>
              <a:t>Training Seminar</a:t>
            </a:r>
            <a:br>
              <a:rPr lang="en-US" sz="3200" dirty="0">
                <a:effectLst>
                  <a:outerShdw blurRad="38100" dist="38100" dir="2700000" algn="tl">
                    <a:srgbClr val="000000">
                      <a:alpha val="43137"/>
                    </a:srgbClr>
                  </a:outerShdw>
                </a:effectLst>
              </a:rPr>
            </a:b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2016/17</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04800" y="1219200"/>
            <a:ext cx="8534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3600">
                <a:solidFill>
                  <a:srgbClr val="FFDA4E"/>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2pPr>
            <a:lvl3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3pPr>
            <a:lvl4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4pPr>
            <a:lvl5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5pPr>
            <a:lvl6pPr marL="4572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6pPr>
            <a:lvl7pPr marL="9144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7pPr>
            <a:lvl8pPr marL="13716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8pPr>
            <a:lvl9pPr marL="18288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9pPr>
          </a:lstStyle>
          <a:p>
            <a:pPr>
              <a:defRPr/>
            </a:pPr>
            <a:r>
              <a:rPr lang="en-US" sz="3200" b="1" i="1" kern="0" dirty="0">
                <a:solidFill>
                  <a:schemeClr val="tx1"/>
                </a:solidFill>
                <a:effectLst/>
              </a:rPr>
              <a:t>General Requirements</a:t>
            </a:r>
            <a:endParaRPr lang="en-US" sz="3200" b="1" i="1" dirty="0">
              <a:solidFill>
                <a:schemeClr val="tx1"/>
              </a:solidFill>
              <a:effectLst/>
            </a:endParaRPr>
          </a:p>
          <a:p>
            <a:pPr algn="l">
              <a:defRPr/>
            </a:pPr>
            <a:endParaRPr lang="en-US" sz="1600" dirty="0">
              <a:solidFill>
                <a:schemeClr val="tx1"/>
              </a:solidFill>
              <a:effectLst/>
            </a:endParaRPr>
          </a:p>
          <a:p>
            <a:pPr algn="l">
              <a:defRPr/>
            </a:pPr>
            <a:r>
              <a:rPr lang="en-US" sz="2800" u="sng" kern="0" dirty="0">
                <a:solidFill>
                  <a:schemeClr val="tx1"/>
                </a:solidFill>
                <a:effectLst/>
                <a:latin typeface="Calibri" pitchFamily="34" charset="0"/>
                <a:cs typeface="Calibri" pitchFamily="34" charset="0"/>
              </a:rPr>
              <a:t>Grants Must Be Sustainable</a:t>
            </a:r>
          </a:p>
          <a:p>
            <a:pPr algn="l">
              <a:defRPr/>
            </a:pPr>
            <a:endParaRPr lang="en-US" sz="1400" u="sng" kern="0" dirty="0">
              <a:solidFill>
                <a:schemeClr val="tx1"/>
              </a:solidFill>
              <a:effectLst/>
              <a:latin typeface="Calibri" pitchFamily="34" charset="0"/>
              <a:cs typeface="Calibri" pitchFamily="34" charset="0"/>
            </a:endParaRPr>
          </a:p>
          <a:p>
            <a:pPr marL="342900" indent="-342900" algn="l">
              <a:buFont typeface="Arial" pitchFamily="34" charset="0"/>
              <a:buChar char="•"/>
              <a:defRPr/>
            </a:pPr>
            <a:r>
              <a:rPr lang="en-US" sz="2400" dirty="0">
                <a:solidFill>
                  <a:schemeClr val="tx1"/>
                </a:solidFill>
                <a:effectLst/>
              </a:rPr>
              <a:t>Capable of maintaining outcomes over the long term to serve the ongoing need of a community after grant funds have been expended.</a:t>
            </a:r>
          </a:p>
          <a:p>
            <a:pPr marL="342900" indent="-342900" algn="l">
              <a:buFont typeface="Arial" pitchFamily="34" charset="0"/>
              <a:buChar char="•"/>
              <a:defRPr/>
            </a:pPr>
            <a:r>
              <a:rPr lang="en-US" sz="2400" dirty="0">
                <a:solidFill>
                  <a:schemeClr val="tx1"/>
                </a:solidFill>
                <a:effectLst/>
              </a:rPr>
              <a:t>Involves local community leaders in planning so that they are invested in the project’s long-term success. </a:t>
            </a:r>
          </a:p>
          <a:p>
            <a:pPr marL="342900" indent="-342900" algn="l">
              <a:buFont typeface="Arial" pitchFamily="34" charset="0"/>
              <a:buChar char="•"/>
              <a:defRPr/>
            </a:pPr>
            <a:r>
              <a:rPr lang="en-US" sz="2400" dirty="0">
                <a:solidFill>
                  <a:schemeClr val="tx1"/>
                </a:solidFill>
                <a:effectLst/>
              </a:rPr>
              <a:t>Training and the exchange of information prepare communities to maintain results and solve problems on their own, after the Rotary club’s involvement has ended.</a:t>
            </a:r>
          </a:p>
          <a:p>
            <a:pPr marL="342900" indent="-342900" algn="l">
              <a:buFont typeface="Arial" pitchFamily="34" charset="0"/>
              <a:buChar char="•"/>
              <a:defRPr/>
            </a:pPr>
            <a:r>
              <a:rPr lang="en-US" sz="2400" dirty="0">
                <a:solidFill>
                  <a:schemeClr val="tx1"/>
                </a:solidFill>
                <a:effectLst/>
              </a:rPr>
              <a:t>Offers enduring value and a greater return on Rotary’s investment of money and volunteer hours. </a:t>
            </a:r>
            <a:endParaRPr lang="en-US" sz="2400" u="sng" kern="0" dirty="0">
              <a:solidFill>
                <a:schemeClr val="tx1"/>
              </a:solidFill>
              <a:effectLst/>
              <a:latin typeface="Calibri" pitchFamily="34" charset="0"/>
              <a:cs typeface="Calibri" pitchFamily="34" charset="0"/>
            </a:endParaRPr>
          </a:p>
        </p:txBody>
      </p:sp>
      <p:pic>
        <p:nvPicPr>
          <p:cNvPr id="4" name="Picture 2" descr="Yellow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9" name="Rectangle 7"/>
          <p:cNvSpPr>
            <a:spLocks noGrp="1" noChangeArrowheads="1"/>
          </p:cNvSpPr>
          <p:nvPr>
            <p:ph type="title"/>
          </p:nvPr>
        </p:nvSpPr>
        <p:spPr>
          <a:xfrm>
            <a:off x="533400" y="-4763"/>
            <a:ext cx="8077199" cy="690563"/>
          </a:xfrm>
        </p:spPr>
        <p:txBody>
          <a:bodyPr/>
          <a:lstStyle/>
          <a:p>
            <a:pPr eaLnBrk="1" hangingPunct="1">
              <a:defRPr/>
            </a:pPr>
            <a:r>
              <a:rPr lang="en-US" sz="2800" b="1" dirty="0">
                <a:solidFill>
                  <a:srgbClr val="002060"/>
                </a:solidFill>
                <a:effectLst/>
              </a:rPr>
              <a:t>Qualification/Grant Management Training</a:t>
            </a:r>
          </a:p>
        </p:txBody>
      </p:sp>
    </p:spTree>
    <p:extLst>
      <p:ext uri="{BB962C8B-B14F-4D97-AF65-F5344CB8AC3E}">
        <p14:creationId xmlns:p14="http://schemas.microsoft.com/office/powerpoint/2010/main" val="22368735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04800" y="1219200"/>
            <a:ext cx="8534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3600">
                <a:solidFill>
                  <a:srgbClr val="FFDA4E"/>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2pPr>
            <a:lvl3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3pPr>
            <a:lvl4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4pPr>
            <a:lvl5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5pPr>
            <a:lvl6pPr marL="4572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6pPr>
            <a:lvl7pPr marL="9144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7pPr>
            <a:lvl8pPr marL="13716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8pPr>
            <a:lvl9pPr marL="18288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9pPr>
          </a:lstStyle>
          <a:p>
            <a:pPr>
              <a:defRPr/>
            </a:pPr>
            <a:r>
              <a:rPr lang="en-US" sz="3200" b="1" i="1" kern="0" dirty="0">
                <a:solidFill>
                  <a:schemeClr val="tx1"/>
                </a:solidFill>
                <a:effectLst/>
              </a:rPr>
              <a:t>District Committee Structure</a:t>
            </a:r>
            <a:endParaRPr lang="en-US" sz="3200" b="1" i="1" dirty="0">
              <a:solidFill>
                <a:schemeClr val="tx1"/>
              </a:solidFill>
              <a:effectLst/>
            </a:endParaRPr>
          </a:p>
          <a:p>
            <a:pPr algn="l">
              <a:defRPr/>
            </a:pPr>
            <a:endParaRPr lang="en-US" sz="1600" dirty="0">
              <a:solidFill>
                <a:schemeClr val="tx1"/>
              </a:solidFill>
              <a:effectLst/>
            </a:endParaRPr>
          </a:p>
          <a:p>
            <a:pPr algn="l">
              <a:defRPr/>
            </a:pPr>
            <a:r>
              <a:rPr lang="en-US" sz="2800" u="sng" kern="0" dirty="0">
                <a:solidFill>
                  <a:schemeClr val="tx1"/>
                </a:solidFill>
                <a:effectLst/>
                <a:latin typeface="Calibri" pitchFamily="34" charset="0"/>
                <a:cs typeface="Calibri" pitchFamily="34" charset="0"/>
              </a:rPr>
              <a:t>District Rotary Foundation Committees</a:t>
            </a:r>
          </a:p>
          <a:p>
            <a:pPr marL="342900" indent="-342900" algn="l">
              <a:buFont typeface="Arial" pitchFamily="34" charset="0"/>
              <a:buChar char="•"/>
              <a:defRPr/>
            </a:pPr>
            <a:r>
              <a:rPr lang="en-US" sz="2400" kern="0" dirty="0">
                <a:solidFill>
                  <a:schemeClr val="tx1"/>
                </a:solidFill>
                <a:effectLst/>
              </a:rPr>
              <a:t>District Rotary Foundation Committee</a:t>
            </a:r>
          </a:p>
          <a:p>
            <a:pPr marL="800100" lvl="1" indent="-342900" algn="l">
              <a:buFont typeface="Courier New" pitchFamily="49" charset="0"/>
              <a:buChar char="o"/>
              <a:defRPr/>
            </a:pPr>
            <a:r>
              <a:rPr lang="en-US" sz="2400" kern="0" dirty="0">
                <a:solidFill>
                  <a:schemeClr val="tx1"/>
                </a:solidFill>
                <a:effectLst/>
                <a:latin typeface="+mj-lt"/>
              </a:rPr>
              <a:t>Grants Subcommittee</a:t>
            </a:r>
          </a:p>
          <a:p>
            <a:pPr marL="1257300" lvl="2" indent="-342900" algn="l">
              <a:buFont typeface="Arial" pitchFamily="34" charset="0"/>
              <a:buChar char="•"/>
              <a:defRPr/>
            </a:pPr>
            <a:r>
              <a:rPr lang="en-US" sz="2400" kern="0" dirty="0">
                <a:solidFill>
                  <a:schemeClr val="tx1"/>
                </a:solidFill>
                <a:effectLst/>
                <a:latin typeface="+mj-lt"/>
              </a:rPr>
              <a:t>District Grant Subcommittee</a:t>
            </a:r>
          </a:p>
          <a:p>
            <a:pPr marL="1257300" lvl="2" indent="-342900" algn="l">
              <a:buFont typeface="Arial" pitchFamily="34" charset="0"/>
              <a:buChar char="•"/>
              <a:defRPr/>
            </a:pPr>
            <a:r>
              <a:rPr lang="en-US" sz="2400" kern="0" dirty="0">
                <a:solidFill>
                  <a:schemeClr val="tx1"/>
                </a:solidFill>
                <a:effectLst/>
                <a:latin typeface="+mj-lt"/>
              </a:rPr>
              <a:t>Global Scholarship Grants Subcommittee</a:t>
            </a:r>
          </a:p>
          <a:p>
            <a:pPr marL="1257300" lvl="2" indent="-342900" algn="l">
              <a:buFont typeface="Arial" pitchFamily="34" charset="0"/>
              <a:buChar char="•"/>
              <a:defRPr/>
            </a:pPr>
            <a:r>
              <a:rPr lang="en-US" sz="2400" kern="0" dirty="0">
                <a:solidFill>
                  <a:schemeClr val="tx1"/>
                </a:solidFill>
                <a:effectLst/>
                <a:latin typeface="+mj-lt"/>
              </a:rPr>
              <a:t>Global Vocational Training Team Grants Subcommittee</a:t>
            </a:r>
          </a:p>
          <a:p>
            <a:pPr marL="1257300" lvl="2" indent="-342900" algn="l">
              <a:buFont typeface="Arial" pitchFamily="34" charset="0"/>
              <a:buChar char="•"/>
              <a:defRPr/>
            </a:pPr>
            <a:r>
              <a:rPr lang="en-US" sz="2400" kern="0" dirty="0">
                <a:solidFill>
                  <a:schemeClr val="tx1"/>
                </a:solidFill>
                <a:effectLst/>
                <a:latin typeface="+mj-lt"/>
              </a:rPr>
              <a:t>Global Humanitarian Project Grants Subcommittee</a:t>
            </a:r>
          </a:p>
          <a:p>
            <a:pPr marL="800100" lvl="1" indent="-342900" algn="l">
              <a:buFont typeface="Courier New" pitchFamily="49" charset="0"/>
              <a:buChar char="o"/>
              <a:defRPr/>
            </a:pPr>
            <a:r>
              <a:rPr lang="en-US" sz="2400" kern="0" dirty="0">
                <a:solidFill>
                  <a:schemeClr val="tx1"/>
                </a:solidFill>
                <a:effectLst/>
                <a:latin typeface="+mj-lt"/>
              </a:rPr>
              <a:t>Stewardship Subcommittee</a:t>
            </a:r>
          </a:p>
          <a:p>
            <a:pPr marL="800100" lvl="1" indent="-342900" algn="l">
              <a:buFont typeface="Courier New" pitchFamily="49" charset="0"/>
              <a:buChar char="o"/>
              <a:defRPr/>
            </a:pPr>
            <a:r>
              <a:rPr lang="en-US" sz="2400" kern="0" dirty="0">
                <a:solidFill>
                  <a:schemeClr val="tx1"/>
                </a:solidFill>
                <a:effectLst/>
                <a:latin typeface="+mj-lt"/>
              </a:rPr>
              <a:t>PolioPlus Subcommittee</a:t>
            </a:r>
          </a:p>
          <a:p>
            <a:pPr marL="800100" lvl="1" indent="-342900" algn="l">
              <a:buFont typeface="Courier New" pitchFamily="49" charset="0"/>
              <a:buChar char="o"/>
              <a:defRPr/>
            </a:pPr>
            <a:r>
              <a:rPr lang="en-US" sz="2400" kern="0" dirty="0">
                <a:solidFill>
                  <a:schemeClr val="tx1"/>
                </a:solidFill>
                <a:effectLst/>
                <a:latin typeface="+mj-lt"/>
              </a:rPr>
              <a:t>Fundraising Subcommittee</a:t>
            </a:r>
          </a:p>
          <a:p>
            <a:pPr marL="342900" indent="-342900" algn="l">
              <a:buFont typeface="Arial" pitchFamily="34" charset="0"/>
              <a:buChar char="•"/>
              <a:defRPr/>
            </a:pPr>
            <a:r>
              <a:rPr lang="en-US" sz="2400" kern="0" dirty="0">
                <a:solidFill>
                  <a:schemeClr val="tx1"/>
                </a:solidFill>
                <a:effectLst/>
              </a:rPr>
              <a:t>District Audit Committee</a:t>
            </a:r>
            <a:endParaRPr lang="en-US" sz="2400" u="sng" kern="0" dirty="0">
              <a:solidFill>
                <a:schemeClr val="tx1"/>
              </a:solidFill>
              <a:effectLst/>
              <a:latin typeface="Calibri" pitchFamily="34" charset="0"/>
              <a:cs typeface="Calibri" pitchFamily="34" charset="0"/>
            </a:endParaRPr>
          </a:p>
        </p:txBody>
      </p:sp>
      <p:pic>
        <p:nvPicPr>
          <p:cNvPr id="4" name="Picture 2" descr="Yellow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9" name="Rectangle 7"/>
          <p:cNvSpPr>
            <a:spLocks noGrp="1" noChangeArrowheads="1"/>
          </p:cNvSpPr>
          <p:nvPr>
            <p:ph type="title"/>
          </p:nvPr>
        </p:nvSpPr>
        <p:spPr>
          <a:xfrm>
            <a:off x="533400" y="-4763"/>
            <a:ext cx="8077199" cy="690563"/>
          </a:xfrm>
        </p:spPr>
        <p:txBody>
          <a:bodyPr/>
          <a:lstStyle/>
          <a:p>
            <a:pPr eaLnBrk="1" hangingPunct="1">
              <a:defRPr/>
            </a:pPr>
            <a:r>
              <a:rPr lang="en-US" sz="2800" b="1" dirty="0">
                <a:solidFill>
                  <a:srgbClr val="002060"/>
                </a:solidFill>
                <a:effectLst/>
              </a:rPr>
              <a:t>Qualification/Grant Management Training</a:t>
            </a:r>
          </a:p>
        </p:txBody>
      </p:sp>
    </p:spTree>
    <p:extLst>
      <p:ext uri="{BB962C8B-B14F-4D97-AF65-F5344CB8AC3E}">
        <p14:creationId xmlns:p14="http://schemas.microsoft.com/office/powerpoint/2010/main" val="151360683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04800" y="1219200"/>
            <a:ext cx="8534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3600">
                <a:solidFill>
                  <a:srgbClr val="FFDA4E"/>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2pPr>
            <a:lvl3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3pPr>
            <a:lvl4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4pPr>
            <a:lvl5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5pPr>
            <a:lvl6pPr marL="4572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6pPr>
            <a:lvl7pPr marL="9144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7pPr>
            <a:lvl8pPr marL="13716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8pPr>
            <a:lvl9pPr marL="18288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9pPr>
          </a:lstStyle>
          <a:p>
            <a:pPr>
              <a:defRPr/>
            </a:pPr>
            <a:r>
              <a:rPr lang="en-US" sz="3200" b="1" i="1" kern="0" dirty="0">
                <a:solidFill>
                  <a:schemeClr val="tx1"/>
                </a:solidFill>
                <a:effectLst/>
              </a:rPr>
              <a:t>Club Qualification Requirements</a:t>
            </a:r>
            <a:endParaRPr lang="en-US" sz="3200" b="1" dirty="0">
              <a:solidFill>
                <a:schemeClr val="tx1"/>
              </a:solidFill>
              <a:effectLst/>
            </a:endParaRPr>
          </a:p>
          <a:p>
            <a:pPr algn="l">
              <a:defRPr/>
            </a:pPr>
            <a:endParaRPr lang="en-US" sz="1600" dirty="0">
              <a:solidFill>
                <a:schemeClr val="tx1"/>
              </a:solidFill>
              <a:effectLst/>
            </a:endParaRPr>
          </a:p>
          <a:p>
            <a:pPr algn="l">
              <a:defRPr/>
            </a:pPr>
            <a:r>
              <a:rPr lang="en-US" sz="2800" u="sng" kern="0" dirty="0">
                <a:solidFill>
                  <a:schemeClr val="tx1"/>
                </a:solidFill>
                <a:effectLst/>
                <a:latin typeface="Calibri" pitchFamily="34" charset="0"/>
                <a:cs typeface="Calibri" pitchFamily="34" charset="0"/>
              </a:rPr>
              <a:t>Memorandum of Understanding Purpose</a:t>
            </a:r>
          </a:p>
          <a:p>
            <a:pPr algn="l">
              <a:defRPr/>
            </a:pPr>
            <a:endParaRPr lang="en-US" sz="1400" u="sng" kern="0" dirty="0">
              <a:solidFill>
                <a:schemeClr val="tx1"/>
              </a:solidFill>
              <a:effectLst/>
              <a:latin typeface="Calibri" pitchFamily="34" charset="0"/>
              <a:cs typeface="Calibri" pitchFamily="34" charset="0"/>
            </a:endParaRPr>
          </a:p>
          <a:p>
            <a:pPr marL="342900" indent="-342900" algn="l">
              <a:buFont typeface="Arial" pitchFamily="34" charset="0"/>
              <a:buChar char="•"/>
              <a:defRPr/>
            </a:pPr>
            <a:r>
              <a:rPr lang="en-US" sz="2400" kern="0" dirty="0">
                <a:solidFill>
                  <a:schemeClr val="tx1"/>
                </a:solidFill>
                <a:effectLst/>
              </a:rPr>
              <a:t>Stewardship and management continuity</a:t>
            </a:r>
          </a:p>
          <a:p>
            <a:pPr marL="342900" indent="-342900" algn="l">
              <a:buFont typeface="Arial" pitchFamily="34" charset="0"/>
              <a:buChar char="•"/>
              <a:defRPr/>
            </a:pPr>
            <a:r>
              <a:rPr lang="en-US" sz="2400" kern="0" dirty="0">
                <a:solidFill>
                  <a:schemeClr val="tx1"/>
                </a:solidFill>
                <a:effectLst/>
              </a:rPr>
              <a:t>Financial management responsibilities</a:t>
            </a:r>
          </a:p>
          <a:p>
            <a:pPr marL="342900" indent="-342900" algn="l">
              <a:buFont typeface="Arial" pitchFamily="34" charset="0"/>
              <a:buChar char="•"/>
              <a:defRPr/>
            </a:pPr>
            <a:r>
              <a:rPr lang="en-US" sz="2400" kern="0" dirty="0">
                <a:solidFill>
                  <a:schemeClr val="tx1"/>
                </a:solidFill>
                <a:effectLst/>
              </a:rPr>
              <a:t>Document retention policies</a:t>
            </a:r>
          </a:p>
          <a:p>
            <a:pPr marL="342900" indent="-342900" algn="l">
              <a:buFont typeface="Arial" pitchFamily="34" charset="0"/>
              <a:buChar char="•"/>
              <a:defRPr/>
            </a:pPr>
            <a:r>
              <a:rPr lang="en-US" sz="2400" kern="0" dirty="0">
                <a:solidFill>
                  <a:schemeClr val="tx1"/>
                </a:solidFill>
                <a:effectLst/>
              </a:rPr>
              <a:t>Grant reporting responsibilities</a:t>
            </a:r>
          </a:p>
          <a:p>
            <a:pPr marL="342900" indent="-342900" algn="l">
              <a:buFont typeface="Arial" pitchFamily="34" charset="0"/>
              <a:buChar char="•"/>
              <a:defRPr/>
            </a:pPr>
            <a:r>
              <a:rPr lang="en-US" sz="2400" kern="0" dirty="0">
                <a:solidFill>
                  <a:schemeClr val="tx1"/>
                </a:solidFill>
                <a:effectLst/>
              </a:rPr>
              <a:t>Reporting and resolution misuse of grant funds</a:t>
            </a:r>
            <a:endParaRPr lang="en-US" sz="2400" dirty="0">
              <a:solidFill>
                <a:schemeClr val="tx1"/>
              </a:solidFill>
              <a:effectLst/>
            </a:endParaRPr>
          </a:p>
        </p:txBody>
      </p:sp>
      <p:pic>
        <p:nvPicPr>
          <p:cNvPr id="4" name="Picture 2" descr="Yellow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9" name="Rectangle 7"/>
          <p:cNvSpPr>
            <a:spLocks noGrp="1" noChangeArrowheads="1"/>
          </p:cNvSpPr>
          <p:nvPr>
            <p:ph type="title"/>
          </p:nvPr>
        </p:nvSpPr>
        <p:spPr>
          <a:xfrm>
            <a:off x="533400" y="-4763"/>
            <a:ext cx="8077199" cy="690563"/>
          </a:xfrm>
        </p:spPr>
        <p:txBody>
          <a:bodyPr/>
          <a:lstStyle/>
          <a:p>
            <a:pPr eaLnBrk="1" hangingPunct="1">
              <a:defRPr/>
            </a:pPr>
            <a:r>
              <a:rPr lang="en-US" sz="2800" b="1" dirty="0">
                <a:solidFill>
                  <a:srgbClr val="002060"/>
                </a:solidFill>
                <a:effectLst/>
              </a:rPr>
              <a:t>Qualification/Grant Management Training</a:t>
            </a:r>
          </a:p>
        </p:txBody>
      </p:sp>
    </p:spTree>
    <p:extLst>
      <p:ext uri="{BB962C8B-B14F-4D97-AF65-F5344CB8AC3E}">
        <p14:creationId xmlns:p14="http://schemas.microsoft.com/office/powerpoint/2010/main" val="7498604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04800" y="1219200"/>
            <a:ext cx="8534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3600">
                <a:solidFill>
                  <a:srgbClr val="FFDA4E"/>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2pPr>
            <a:lvl3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3pPr>
            <a:lvl4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4pPr>
            <a:lvl5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5pPr>
            <a:lvl6pPr marL="4572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6pPr>
            <a:lvl7pPr marL="9144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7pPr>
            <a:lvl8pPr marL="13716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8pPr>
            <a:lvl9pPr marL="18288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9pPr>
          </a:lstStyle>
          <a:p>
            <a:pPr>
              <a:defRPr/>
            </a:pPr>
            <a:r>
              <a:rPr lang="en-US" sz="3200" b="1" i="1" kern="0" dirty="0">
                <a:solidFill>
                  <a:schemeClr val="tx1"/>
                </a:solidFill>
                <a:effectLst/>
              </a:rPr>
              <a:t>Club Qualification Requirements</a:t>
            </a:r>
            <a:endParaRPr lang="en-US" sz="3200" b="1" i="1" dirty="0">
              <a:solidFill>
                <a:schemeClr val="tx1"/>
              </a:solidFill>
              <a:effectLst/>
            </a:endParaRPr>
          </a:p>
          <a:p>
            <a:pPr algn="l">
              <a:defRPr/>
            </a:pPr>
            <a:endParaRPr lang="en-US" sz="1600" dirty="0">
              <a:solidFill>
                <a:schemeClr val="tx1"/>
              </a:solidFill>
              <a:effectLst/>
            </a:endParaRPr>
          </a:p>
          <a:p>
            <a:pPr algn="l">
              <a:defRPr/>
            </a:pPr>
            <a:r>
              <a:rPr lang="en-US" sz="2800" u="sng" kern="0" dirty="0">
                <a:solidFill>
                  <a:schemeClr val="tx1"/>
                </a:solidFill>
                <a:effectLst/>
                <a:latin typeface="Calibri" pitchFamily="34" charset="0"/>
                <a:cs typeface="Calibri" pitchFamily="34" charset="0"/>
              </a:rPr>
              <a:t>MOU Assertions Documented</a:t>
            </a:r>
          </a:p>
          <a:p>
            <a:pPr algn="l">
              <a:defRPr/>
            </a:pPr>
            <a:endParaRPr lang="en-US" sz="1400" u="sng" kern="0" dirty="0">
              <a:solidFill>
                <a:schemeClr val="tx1"/>
              </a:solidFill>
              <a:effectLst/>
              <a:latin typeface="Calibri" pitchFamily="34" charset="0"/>
              <a:cs typeface="Calibri" pitchFamily="34" charset="0"/>
            </a:endParaRPr>
          </a:p>
          <a:p>
            <a:pPr marL="342900" indent="-342900" algn="l">
              <a:buFont typeface="Arial" pitchFamily="34" charset="0"/>
              <a:buChar char="•"/>
              <a:defRPr/>
            </a:pPr>
            <a:r>
              <a:rPr lang="en-US" sz="2400" kern="0" dirty="0">
                <a:solidFill>
                  <a:schemeClr val="tx1"/>
                </a:solidFill>
                <a:effectLst/>
              </a:rPr>
              <a:t>Conflict of interest policy and audit cooperation</a:t>
            </a:r>
          </a:p>
          <a:p>
            <a:pPr marL="342900" indent="-342900" algn="l">
              <a:buFont typeface="Arial" pitchFamily="34" charset="0"/>
              <a:buChar char="•"/>
              <a:defRPr/>
            </a:pPr>
            <a:r>
              <a:rPr lang="en-US" sz="2400" kern="0" dirty="0">
                <a:solidFill>
                  <a:schemeClr val="tx1"/>
                </a:solidFill>
                <a:effectLst/>
              </a:rPr>
              <a:t>Leadership responsibilities and succession</a:t>
            </a:r>
          </a:p>
          <a:p>
            <a:pPr marL="342900" indent="-342900" algn="l">
              <a:buFont typeface="Arial" pitchFamily="34" charset="0"/>
              <a:buChar char="•"/>
              <a:defRPr/>
            </a:pPr>
            <a:r>
              <a:rPr lang="en-US" sz="2400" kern="0" dirty="0">
                <a:solidFill>
                  <a:schemeClr val="tx1"/>
                </a:solidFill>
                <a:effectLst/>
              </a:rPr>
              <a:t>Financial management responsibilities</a:t>
            </a:r>
          </a:p>
          <a:p>
            <a:pPr marL="800100" lvl="1" indent="-342900" algn="l">
              <a:buFont typeface="Wingdings" pitchFamily="2" charset="2"/>
              <a:buChar char="ü"/>
              <a:defRPr/>
            </a:pPr>
            <a:r>
              <a:rPr lang="en-US" sz="2400" kern="0" dirty="0">
                <a:solidFill>
                  <a:schemeClr val="tx1"/>
                </a:solidFill>
                <a:effectLst/>
                <a:latin typeface="+mj-lt"/>
              </a:rPr>
              <a:t>Separate bank accounts with dual signatures</a:t>
            </a:r>
          </a:p>
          <a:p>
            <a:pPr marL="800100" lvl="1" indent="-342900" algn="l">
              <a:buFont typeface="Wingdings" pitchFamily="2" charset="2"/>
              <a:buChar char="ü"/>
              <a:defRPr/>
            </a:pPr>
            <a:r>
              <a:rPr lang="en-US" sz="2400" kern="0" dirty="0">
                <a:solidFill>
                  <a:schemeClr val="tx1"/>
                </a:solidFill>
                <a:effectLst/>
                <a:latin typeface="+mj-lt"/>
              </a:rPr>
              <a:t>Plan for orderly transfer of custody of funds</a:t>
            </a:r>
          </a:p>
          <a:p>
            <a:pPr marL="800100" lvl="1" indent="-342900" algn="l">
              <a:buFont typeface="Wingdings" pitchFamily="2" charset="2"/>
              <a:buChar char="ü"/>
              <a:defRPr/>
            </a:pPr>
            <a:r>
              <a:rPr lang="en-US" sz="2400" kern="0" dirty="0">
                <a:solidFill>
                  <a:schemeClr val="tx1"/>
                </a:solidFill>
                <a:effectLst/>
                <a:latin typeface="+mj-lt"/>
              </a:rPr>
              <a:t>Financial reporting system</a:t>
            </a:r>
          </a:p>
          <a:p>
            <a:pPr marL="342900" indent="-342900" algn="l">
              <a:buFont typeface="Arial" pitchFamily="34" charset="0"/>
              <a:buChar char="•"/>
              <a:defRPr/>
            </a:pPr>
            <a:r>
              <a:rPr lang="en-US" sz="2400" kern="0" dirty="0">
                <a:solidFill>
                  <a:schemeClr val="tx1"/>
                </a:solidFill>
                <a:effectLst/>
              </a:rPr>
              <a:t>Reporting responsibility accepted and assigned</a:t>
            </a:r>
          </a:p>
          <a:p>
            <a:pPr marL="342900" indent="-342900" algn="l">
              <a:buFont typeface="Arial" pitchFamily="34" charset="0"/>
              <a:buChar char="•"/>
              <a:defRPr/>
            </a:pPr>
            <a:r>
              <a:rPr lang="en-US" sz="2400" kern="0" dirty="0">
                <a:solidFill>
                  <a:schemeClr val="tx1"/>
                </a:solidFill>
                <a:effectLst/>
              </a:rPr>
              <a:t>Method for handling misuse of grant funds</a:t>
            </a:r>
          </a:p>
        </p:txBody>
      </p:sp>
      <p:pic>
        <p:nvPicPr>
          <p:cNvPr id="4" name="Picture 2" descr="Yellow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9" name="Rectangle 7"/>
          <p:cNvSpPr>
            <a:spLocks noGrp="1" noChangeArrowheads="1"/>
          </p:cNvSpPr>
          <p:nvPr>
            <p:ph type="title"/>
          </p:nvPr>
        </p:nvSpPr>
        <p:spPr>
          <a:xfrm>
            <a:off x="533400" y="-4763"/>
            <a:ext cx="8077199" cy="690563"/>
          </a:xfrm>
        </p:spPr>
        <p:txBody>
          <a:bodyPr/>
          <a:lstStyle/>
          <a:p>
            <a:pPr eaLnBrk="1" hangingPunct="1">
              <a:defRPr/>
            </a:pPr>
            <a:r>
              <a:rPr lang="en-US" sz="2800" b="1" dirty="0">
                <a:solidFill>
                  <a:srgbClr val="002060"/>
                </a:solidFill>
                <a:effectLst/>
              </a:rPr>
              <a:t>Qualification/Grant Management Training</a:t>
            </a:r>
          </a:p>
        </p:txBody>
      </p:sp>
    </p:spTree>
    <p:extLst>
      <p:ext uri="{BB962C8B-B14F-4D97-AF65-F5344CB8AC3E}">
        <p14:creationId xmlns:p14="http://schemas.microsoft.com/office/powerpoint/2010/main" val="32536138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04800" y="1219200"/>
            <a:ext cx="8534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3600">
                <a:solidFill>
                  <a:srgbClr val="FFDA4E"/>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2pPr>
            <a:lvl3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3pPr>
            <a:lvl4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4pPr>
            <a:lvl5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5pPr>
            <a:lvl6pPr marL="4572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6pPr>
            <a:lvl7pPr marL="9144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7pPr>
            <a:lvl8pPr marL="13716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8pPr>
            <a:lvl9pPr marL="18288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9pPr>
          </a:lstStyle>
          <a:p>
            <a:pPr>
              <a:defRPr/>
            </a:pPr>
            <a:r>
              <a:rPr lang="en-US" sz="3200" b="1" i="1" kern="0" dirty="0">
                <a:solidFill>
                  <a:schemeClr val="tx1"/>
                </a:solidFill>
                <a:effectLst/>
              </a:rPr>
              <a:t>Club Qualification Requirements</a:t>
            </a:r>
            <a:endParaRPr lang="en-US" sz="3200" b="1" i="1" dirty="0">
              <a:solidFill>
                <a:schemeClr val="tx1"/>
              </a:solidFill>
              <a:effectLst/>
            </a:endParaRPr>
          </a:p>
          <a:p>
            <a:pPr algn="l">
              <a:defRPr/>
            </a:pPr>
            <a:endParaRPr lang="en-US" sz="1600" dirty="0">
              <a:solidFill>
                <a:schemeClr val="tx1"/>
              </a:solidFill>
              <a:effectLst/>
            </a:endParaRPr>
          </a:p>
          <a:p>
            <a:pPr algn="l">
              <a:defRPr/>
            </a:pPr>
            <a:r>
              <a:rPr lang="en-US" sz="2800" u="sng" kern="0" dirty="0">
                <a:solidFill>
                  <a:schemeClr val="tx1"/>
                </a:solidFill>
                <a:effectLst/>
                <a:latin typeface="Calibri" pitchFamily="34" charset="0"/>
                <a:cs typeface="Calibri" pitchFamily="34" charset="0"/>
              </a:rPr>
              <a:t>MOU Assertions Documented</a:t>
            </a:r>
          </a:p>
          <a:p>
            <a:pPr algn="l">
              <a:defRPr/>
            </a:pPr>
            <a:endParaRPr lang="en-US" sz="1400" u="sng" kern="0" dirty="0">
              <a:solidFill>
                <a:schemeClr val="tx1"/>
              </a:solidFill>
              <a:effectLst/>
              <a:latin typeface="Calibri" pitchFamily="34" charset="0"/>
              <a:cs typeface="Calibri" pitchFamily="34" charset="0"/>
            </a:endParaRPr>
          </a:p>
          <a:p>
            <a:pPr marL="342900" indent="-342900" algn="l">
              <a:buFont typeface="Arial" pitchFamily="34" charset="0"/>
              <a:buChar char="•"/>
              <a:defRPr/>
            </a:pPr>
            <a:r>
              <a:rPr lang="en-US" sz="2400" kern="0" dirty="0">
                <a:solidFill>
                  <a:schemeClr val="tx1"/>
                </a:solidFill>
                <a:effectLst/>
              </a:rPr>
              <a:t>Document retention plan</a:t>
            </a:r>
          </a:p>
          <a:p>
            <a:pPr marL="800100" lvl="1" indent="-342900" algn="l">
              <a:buFont typeface="Wingdings" pitchFamily="2" charset="2"/>
              <a:buChar char="ü"/>
              <a:defRPr/>
            </a:pPr>
            <a:r>
              <a:rPr lang="en-US" sz="2400" kern="0" dirty="0">
                <a:solidFill>
                  <a:schemeClr val="tx1"/>
                </a:solidFill>
                <a:effectLst/>
                <a:latin typeface="+mj-lt"/>
              </a:rPr>
              <a:t>Qualification documentation</a:t>
            </a:r>
          </a:p>
          <a:p>
            <a:pPr marL="800100" lvl="1" indent="-342900" algn="l">
              <a:buFont typeface="Wingdings" pitchFamily="2" charset="2"/>
              <a:buChar char="ü"/>
              <a:defRPr/>
            </a:pPr>
            <a:r>
              <a:rPr lang="en-US" sz="2400" kern="0" dirty="0">
                <a:solidFill>
                  <a:schemeClr val="tx1"/>
                </a:solidFill>
                <a:effectLst/>
                <a:latin typeface="+mj-lt"/>
              </a:rPr>
              <a:t>Policies and procedures required by MOU</a:t>
            </a:r>
          </a:p>
          <a:p>
            <a:pPr marL="800100" lvl="1" indent="-342900" algn="l">
              <a:buFont typeface="Wingdings" pitchFamily="2" charset="2"/>
              <a:buChar char="ü"/>
              <a:defRPr/>
            </a:pPr>
            <a:r>
              <a:rPr lang="en-US" sz="2400" kern="0" dirty="0">
                <a:solidFill>
                  <a:schemeClr val="tx1"/>
                </a:solidFill>
                <a:effectLst/>
                <a:latin typeface="+mj-lt"/>
              </a:rPr>
              <a:t>Original documents related to grants</a:t>
            </a:r>
          </a:p>
          <a:p>
            <a:pPr marL="800100" lvl="1" indent="-342900" algn="l">
              <a:buFont typeface="Wingdings" pitchFamily="2" charset="2"/>
              <a:buChar char="ü"/>
              <a:defRPr/>
            </a:pPr>
            <a:r>
              <a:rPr lang="en-US" sz="2400" kern="0" dirty="0">
                <a:solidFill>
                  <a:schemeClr val="tx1"/>
                </a:solidFill>
                <a:effectLst/>
                <a:latin typeface="+mj-lt"/>
              </a:rPr>
              <a:t>Identified storage site and assigned custody</a:t>
            </a:r>
          </a:p>
          <a:p>
            <a:pPr marL="800100" lvl="1" indent="-342900" algn="l">
              <a:buFont typeface="Wingdings" pitchFamily="2" charset="2"/>
              <a:buChar char="ü"/>
              <a:defRPr/>
            </a:pPr>
            <a:r>
              <a:rPr lang="en-US" sz="2400" kern="0" dirty="0">
                <a:solidFill>
                  <a:schemeClr val="tx1"/>
                </a:solidFill>
                <a:effectLst/>
                <a:latin typeface="+mj-lt"/>
              </a:rPr>
              <a:t>Seven year minimum storage time.</a:t>
            </a:r>
          </a:p>
          <a:p>
            <a:pPr marL="342900" indent="-342900" algn="l">
              <a:buFont typeface="Arial" pitchFamily="34" charset="0"/>
              <a:buChar char="•"/>
              <a:defRPr/>
            </a:pPr>
            <a:r>
              <a:rPr lang="en-US" sz="2400" kern="0" dirty="0">
                <a:solidFill>
                  <a:schemeClr val="tx1"/>
                </a:solidFill>
                <a:effectLst/>
              </a:rPr>
              <a:t>Copy of latest IRS filing.</a:t>
            </a:r>
          </a:p>
          <a:p>
            <a:pPr marL="800100" lvl="1" indent="-342900" algn="l">
              <a:buFont typeface="Wingdings" pitchFamily="2" charset="2"/>
              <a:buChar char="ü"/>
              <a:defRPr/>
            </a:pPr>
            <a:endParaRPr lang="en-US" sz="2400" kern="0" dirty="0">
              <a:solidFill>
                <a:schemeClr val="tx1"/>
              </a:solidFill>
              <a:effectLst/>
              <a:latin typeface="+mj-lt"/>
            </a:endParaRPr>
          </a:p>
        </p:txBody>
      </p:sp>
      <p:pic>
        <p:nvPicPr>
          <p:cNvPr id="4" name="Picture 2" descr="Yellow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9" name="Rectangle 7"/>
          <p:cNvSpPr>
            <a:spLocks noGrp="1" noChangeArrowheads="1"/>
          </p:cNvSpPr>
          <p:nvPr>
            <p:ph type="title"/>
          </p:nvPr>
        </p:nvSpPr>
        <p:spPr>
          <a:xfrm>
            <a:off x="533400" y="-4763"/>
            <a:ext cx="8077199" cy="690563"/>
          </a:xfrm>
        </p:spPr>
        <p:txBody>
          <a:bodyPr/>
          <a:lstStyle/>
          <a:p>
            <a:pPr eaLnBrk="1" hangingPunct="1">
              <a:defRPr/>
            </a:pPr>
            <a:r>
              <a:rPr lang="en-US" sz="2800" b="1" dirty="0">
                <a:solidFill>
                  <a:srgbClr val="002060"/>
                </a:solidFill>
                <a:effectLst/>
              </a:rPr>
              <a:t>Qualification/Grant Management Training</a:t>
            </a:r>
          </a:p>
        </p:txBody>
      </p:sp>
    </p:spTree>
    <p:extLst>
      <p:ext uri="{BB962C8B-B14F-4D97-AF65-F5344CB8AC3E}">
        <p14:creationId xmlns:p14="http://schemas.microsoft.com/office/powerpoint/2010/main" val="245426794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04800" y="1219200"/>
            <a:ext cx="8534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3600">
                <a:solidFill>
                  <a:srgbClr val="FFDA4E"/>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2pPr>
            <a:lvl3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3pPr>
            <a:lvl4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4pPr>
            <a:lvl5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5pPr>
            <a:lvl6pPr marL="4572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6pPr>
            <a:lvl7pPr marL="9144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7pPr>
            <a:lvl8pPr marL="13716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8pPr>
            <a:lvl9pPr marL="18288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9pPr>
          </a:lstStyle>
          <a:p>
            <a:pPr>
              <a:defRPr/>
            </a:pPr>
            <a:r>
              <a:rPr lang="en-US" sz="3200" b="1" i="1" kern="0" dirty="0">
                <a:solidFill>
                  <a:schemeClr val="tx1"/>
                </a:solidFill>
                <a:effectLst/>
              </a:rPr>
              <a:t>Club Qualification Requirements</a:t>
            </a:r>
            <a:endParaRPr lang="en-US" sz="3200" b="1" i="1" dirty="0">
              <a:solidFill>
                <a:schemeClr val="tx1"/>
              </a:solidFill>
              <a:effectLst/>
            </a:endParaRPr>
          </a:p>
          <a:p>
            <a:pPr algn="l">
              <a:defRPr/>
            </a:pPr>
            <a:endParaRPr lang="en-US" sz="1600" kern="0" dirty="0">
              <a:solidFill>
                <a:schemeClr val="tx1"/>
              </a:solidFill>
              <a:effectLst/>
            </a:endParaRPr>
          </a:p>
          <a:p>
            <a:pPr algn="l">
              <a:defRPr/>
            </a:pPr>
            <a:r>
              <a:rPr lang="en-US" sz="2800" u="sng" kern="0" dirty="0">
                <a:solidFill>
                  <a:schemeClr val="tx1"/>
                </a:solidFill>
                <a:effectLst/>
                <a:latin typeface="Calibri" pitchFamily="34" charset="0"/>
                <a:cs typeface="Calibri" pitchFamily="34" charset="0"/>
              </a:rPr>
              <a:t>MOU Documentation Suggestions</a:t>
            </a:r>
          </a:p>
          <a:p>
            <a:pPr algn="l">
              <a:defRPr/>
            </a:pPr>
            <a:endParaRPr lang="en-US" sz="1400" u="sng" kern="0" dirty="0">
              <a:solidFill>
                <a:schemeClr val="tx1"/>
              </a:solidFill>
              <a:effectLst/>
              <a:latin typeface="Calibri" pitchFamily="34" charset="0"/>
              <a:cs typeface="Calibri" pitchFamily="34" charset="0"/>
            </a:endParaRPr>
          </a:p>
          <a:p>
            <a:pPr marL="342900" indent="-342900" algn="l">
              <a:buFont typeface="Arial" pitchFamily="34" charset="0"/>
              <a:buChar char="•"/>
              <a:defRPr/>
            </a:pPr>
            <a:r>
              <a:rPr lang="en-US" sz="2400" kern="0" dirty="0">
                <a:solidFill>
                  <a:schemeClr val="tx1"/>
                </a:solidFill>
                <a:effectLst/>
                <a:cs typeface="Calibri" pitchFamily="34" charset="0"/>
              </a:rPr>
              <a:t>Update Bylaws</a:t>
            </a:r>
          </a:p>
          <a:p>
            <a:pPr marL="800100" lvl="1" indent="-342900" algn="l">
              <a:buFont typeface="Wingdings" pitchFamily="2" charset="2"/>
              <a:buChar char="ü"/>
              <a:defRPr/>
            </a:pPr>
            <a:r>
              <a:rPr lang="en-US" sz="2400" kern="0" dirty="0">
                <a:solidFill>
                  <a:schemeClr val="tx1"/>
                </a:solidFill>
                <a:effectLst/>
                <a:cs typeface="Calibri" pitchFamily="34" charset="0"/>
              </a:rPr>
              <a:t>Scattered throughout</a:t>
            </a:r>
          </a:p>
          <a:p>
            <a:pPr marL="800100" lvl="1" indent="-342900" algn="l">
              <a:buFont typeface="Wingdings" pitchFamily="2" charset="2"/>
              <a:buChar char="ü"/>
              <a:defRPr/>
            </a:pPr>
            <a:r>
              <a:rPr lang="en-US" sz="2400" kern="0" dirty="0">
                <a:solidFill>
                  <a:schemeClr val="tx1"/>
                </a:solidFill>
                <a:effectLst/>
                <a:cs typeface="Calibri" pitchFamily="34" charset="0"/>
              </a:rPr>
              <a:t>Added as its own article</a:t>
            </a:r>
          </a:p>
          <a:p>
            <a:pPr marL="342900" indent="-342900" algn="l">
              <a:buFont typeface="Arial" pitchFamily="34" charset="0"/>
              <a:buChar char="•"/>
              <a:defRPr/>
            </a:pPr>
            <a:r>
              <a:rPr lang="en-US" sz="2400" kern="0" dirty="0">
                <a:solidFill>
                  <a:schemeClr val="tx1"/>
                </a:solidFill>
                <a:effectLst/>
                <a:cs typeface="Calibri" pitchFamily="34" charset="0"/>
              </a:rPr>
              <a:t>Develop Grants Policy Manual</a:t>
            </a:r>
          </a:p>
          <a:p>
            <a:pPr marL="342900" indent="-342900" algn="l">
              <a:buFont typeface="Arial" pitchFamily="34" charset="0"/>
              <a:buChar char="•"/>
              <a:defRPr/>
            </a:pPr>
            <a:endParaRPr lang="en-US" sz="2400" kern="0" dirty="0">
              <a:effectLst/>
            </a:endParaRPr>
          </a:p>
        </p:txBody>
      </p:sp>
      <p:pic>
        <p:nvPicPr>
          <p:cNvPr id="4" name="Picture 2" descr="Yellow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9" name="Rectangle 7"/>
          <p:cNvSpPr>
            <a:spLocks noGrp="1" noChangeArrowheads="1"/>
          </p:cNvSpPr>
          <p:nvPr>
            <p:ph type="title"/>
          </p:nvPr>
        </p:nvSpPr>
        <p:spPr>
          <a:xfrm>
            <a:off x="533400" y="-4763"/>
            <a:ext cx="8077199" cy="690563"/>
          </a:xfrm>
        </p:spPr>
        <p:txBody>
          <a:bodyPr/>
          <a:lstStyle/>
          <a:p>
            <a:pPr eaLnBrk="1" hangingPunct="1">
              <a:defRPr/>
            </a:pPr>
            <a:r>
              <a:rPr lang="en-US" sz="2800" b="1" dirty="0">
                <a:solidFill>
                  <a:srgbClr val="002060"/>
                </a:solidFill>
                <a:effectLst/>
              </a:rPr>
              <a:t>Qualification/Grant Management Training</a:t>
            </a:r>
          </a:p>
        </p:txBody>
      </p:sp>
    </p:spTree>
    <p:extLst>
      <p:ext uri="{BB962C8B-B14F-4D97-AF65-F5344CB8AC3E}">
        <p14:creationId xmlns:p14="http://schemas.microsoft.com/office/powerpoint/2010/main" val="166551495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04800" y="1143000"/>
            <a:ext cx="8534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3600">
                <a:solidFill>
                  <a:srgbClr val="FFDA4E"/>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2pPr>
            <a:lvl3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3pPr>
            <a:lvl4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4pPr>
            <a:lvl5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5pPr>
            <a:lvl6pPr marL="4572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6pPr>
            <a:lvl7pPr marL="9144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7pPr>
            <a:lvl8pPr marL="13716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8pPr>
            <a:lvl9pPr marL="18288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9pPr>
          </a:lstStyle>
          <a:p>
            <a:pPr>
              <a:defRPr/>
            </a:pPr>
            <a:endParaRPr lang="en-US" sz="3200" i="1" kern="0" dirty="0">
              <a:solidFill>
                <a:schemeClr val="tx1"/>
              </a:solidFill>
              <a:effectLst/>
            </a:endParaRPr>
          </a:p>
          <a:p>
            <a:pPr>
              <a:defRPr/>
            </a:pPr>
            <a:endParaRPr lang="en-US" sz="3200" i="1" kern="0" dirty="0">
              <a:solidFill>
                <a:schemeClr val="tx1"/>
              </a:solidFill>
              <a:effectLst/>
            </a:endParaRPr>
          </a:p>
          <a:p>
            <a:pPr>
              <a:defRPr/>
            </a:pPr>
            <a:r>
              <a:rPr lang="en-US" sz="3200" b="1" i="1" kern="0" dirty="0">
                <a:solidFill>
                  <a:schemeClr val="tx1"/>
                </a:solidFill>
                <a:effectLst/>
              </a:rPr>
              <a:t>Handouts</a:t>
            </a:r>
          </a:p>
          <a:p>
            <a:pPr>
              <a:defRPr/>
            </a:pPr>
            <a:endParaRPr lang="en-US" sz="3200" b="1" i="1" kern="0" dirty="0">
              <a:solidFill>
                <a:schemeClr val="tx1"/>
              </a:solidFill>
              <a:effectLst/>
            </a:endParaRPr>
          </a:p>
          <a:p>
            <a:pPr>
              <a:defRPr/>
            </a:pPr>
            <a:r>
              <a:rPr lang="en-US" sz="3200" b="1" i="1" kern="0" dirty="0">
                <a:solidFill>
                  <a:schemeClr val="tx1"/>
                </a:solidFill>
                <a:effectLst/>
              </a:rPr>
              <a:t>And</a:t>
            </a:r>
          </a:p>
          <a:p>
            <a:pPr>
              <a:defRPr/>
            </a:pPr>
            <a:endParaRPr lang="en-US" sz="3200" b="1" i="1" kern="0" dirty="0">
              <a:solidFill>
                <a:schemeClr val="tx1"/>
              </a:solidFill>
              <a:effectLst/>
            </a:endParaRPr>
          </a:p>
          <a:p>
            <a:pPr>
              <a:defRPr/>
            </a:pPr>
            <a:r>
              <a:rPr lang="en-US" sz="3200" b="1" i="1" kern="0" dirty="0">
                <a:solidFill>
                  <a:schemeClr val="tx1"/>
                </a:solidFill>
                <a:effectLst/>
              </a:rPr>
              <a:t>Discussion</a:t>
            </a:r>
          </a:p>
        </p:txBody>
      </p:sp>
      <p:pic>
        <p:nvPicPr>
          <p:cNvPr id="4" name="Picture 2" descr="Yellow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9" name="Rectangle 7"/>
          <p:cNvSpPr>
            <a:spLocks noGrp="1" noChangeArrowheads="1"/>
          </p:cNvSpPr>
          <p:nvPr>
            <p:ph type="title"/>
          </p:nvPr>
        </p:nvSpPr>
        <p:spPr>
          <a:xfrm>
            <a:off x="533400" y="-4763"/>
            <a:ext cx="8077199" cy="690563"/>
          </a:xfrm>
        </p:spPr>
        <p:txBody>
          <a:bodyPr/>
          <a:lstStyle/>
          <a:p>
            <a:pPr eaLnBrk="1" hangingPunct="1">
              <a:defRPr/>
            </a:pPr>
            <a:r>
              <a:rPr lang="en-US" sz="2800" b="1" dirty="0">
                <a:solidFill>
                  <a:srgbClr val="002060"/>
                </a:solidFill>
                <a:effectLst/>
              </a:rPr>
              <a:t>Qualification/Grant Management Training</a:t>
            </a:r>
          </a:p>
        </p:txBody>
      </p:sp>
      <p:pic>
        <p:nvPicPr>
          <p:cNvPr id="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13611" y="1219200"/>
            <a:ext cx="3200401"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304800" y="5410200"/>
            <a:ext cx="8534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3600">
                <a:solidFill>
                  <a:srgbClr val="FFDA4E"/>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2pPr>
            <a:lvl3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3pPr>
            <a:lvl4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4pPr>
            <a:lvl5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5pPr>
            <a:lvl6pPr marL="4572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6pPr>
            <a:lvl7pPr marL="9144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7pPr>
            <a:lvl8pPr marL="13716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8pPr>
            <a:lvl9pPr marL="18288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9pPr>
          </a:lstStyle>
          <a:p>
            <a:pPr>
              <a:defRPr/>
            </a:pPr>
            <a:r>
              <a:rPr lang="en-US" sz="4000" dirty="0">
                <a:solidFill>
                  <a:schemeClr val="tx1"/>
                </a:solidFill>
                <a:effectLst>
                  <a:outerShdw blurRad="38100" dist="38100" dir="2700000" algn="tl">
                    <a:srgbClr val="000000">
                      <a:alpha val="43137"/>
                    </a:srgbClr>
                  </a:outerShdw>
                </a:effectLst>
              </a:rPr>
              <a:t>Any Questions?</a:t>
            </a:r>
          </a:p>
        </p:txBody>
      </p:sp>
    </p:spTree>
    <p:extLst>
      <p:ext uri="{BB962C8B-B14F-4D97-AF65-F5344CB8AC3E}">
        <p14:creationId xmlns:p14="http://schemas.microsoft.com/office/powerpoint/2010/main" val="421634835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04800" y="1219200"/>
            <a:ext cx="8534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3600">
                <a:solidFill>
                  <a:srgbClr val="FFDA4E"/>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2pPr>
            <a:lvl3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3pPr>
            <a:lvl4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4pPr>
            <a:lvl5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5pPr>
            <a:lvl6pPr marL="4572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6pPr>
            <a:lvl7pPr marL="9144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7pPr>
            <a:lvl8pPr marL="13716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8pPr>
            <a:lvl9pPr marL="18288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9pPr>
          </a:lstStyle>
          <a:p>
            <a:pPr>
              <a:defRPr/>
            </a:pPr>
            <a:r>
              <a:rPr lang="en-US" sz="3200" b="1" i="1" kern="0" dirty="0">
                <a:solidFill>
                  <a:schemeClr val="tx1"/>
                </a:solidFill>
                <a:effectLst/>
              </a:rPr>
              <a:t>District Grants</a:t>
            </a:r>
            <a:endParaRPr lang="en-US" sz="3200" b="1" i="1" dirty="0">
              <a:solidFill>
                <a:schemeClr val="tx1"/>
              </a:solidFill>
              <a:effectLst/>
            </a:endParaRPr>
          </a:p>
          <a:p>
            <a:pPr algn="l">
              <a:defRPr/>
            </a:pPr>
            <a:endParaRPr lang="en-US" sz="1600" kern="0" dirty="0">
              <a:solidFill>
                <a:schemeClr val="tx1"/>
              </a:solidFill>
              <a:effectLst/>
            </a:endParaRPr>
          </a:p>
          <a:p>
            <a:pPr algn="l">
              <a:defRPr/>
            </a:pPr>
            <a:r>
              <a:rPr lang="en-US" sz="2800" u="sng" kern="0" dirty="0">
                <a:solidFill>
                  <a:schemeClr val="tx1"/>
                </a:solidFill>
                <a:effectLst/>
                <a:latin typeface="Calibri" pitchFamily="34" charset="0"/>
                <a:cs typeface="Calibri" pitchFamily="34" charset="0"/>
              </a:rPr>
              <a:t>Can Be Up To 50% of DDF</a:t>
            </a:r>
          </a:p>
          <a:p>
            <a:pPr algn="l">
              <a:defRPr/>
            </a:pPr>
            <a:endParaRPr lang="en-US" sz="1400" u="sng" kern="0" dirty="0">
              <a:solidFill>
                <a:schemeClr val="tx1"/>
              </a:solidFill>
              <a:effectLst/>
              <a:latin typeface="Calibri" pitchFamily="34" charset="0"/>
              <a:cs typeface="Calibri" pitchFamily="34" charset="0"/>
            </a:endParaRPr>
          </a:p>
          <a:p>
            <a:pPr marL="342900" indent="-342900" algn="l">
              <a:buFont typeface="Arial" pitchFamily="34" charset="0"/>
              <a:buChar char="•"/>
              <a:defRPr/>
            </a:pPr>
            <a:r>
              <a:rPr lang="en-US" sz="2400" dirty="0">
                <a:solidFill>
                  <a:prstClr val="black"/>
                </a:solidFill>
                <a:effectLst/>
              </a:rPr>
              <a:t>Districts can request up to 50 percent of their District Designated Fund (DDF) in one annual block grant.</a:t>
            </a:r>
          </a:p>
          <a:p>
            <a:pPr marL="342900" indent="-342900" algn="l">
              <a:buFont typeface="Arial" pitchFamily="34" charset="0"/>
              <a:buChar char="•"/>
              <a:defRPr/>
            </a:pPr>
            <a:r>
              <a:rPr lang="en-US" sz="2400" dirty="0">
                <a:solidFill>
                  <a:prstClr val="black"/>
                </a:solidFill>
                <a:effectLst/>
              </a:rPr>
              <a:t>Districts are responsible for administering the activities undertaken with these funds. They may disperse these grant funds at their discretion for district or club sponsored activities</a:t>
            </a:r>
            <a:r>
              <a:rPr lang="en-US" sz="2400" dirty="0">
                <a:solidFill>
                  <a:srgbClr val="FFC000"/>
                </a:solidFill>
                <a:effectLst/>
              </a:rPr>
              <a:t>. </a:t>
            </a:r>
          </a:p>
        </p:txBody>
      </p:sp>
      <p:pic>
        <p:nvPicPr>
          <p:cNvPr id="4" name="Picture 2" descr="Yellow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9" name="Rectangle 7"/>
          <p:cNvSpPr>
            <a:spLocks noGrp="1" noChangeArrowheads="1"/>
          </p:cNvSpPr>
          <p:nvPr>
            <p:ph type="title"/>
          </p:nvPr>
        </p:nvSpPr>
        <p:spPr>
          <a:xfrm>
            <a:off x="533400" y="-4763"/>
            <a:ext cx="8077199" cy="690563"/>
          </a:xfrm>
        </p:spPr>
        <p:txBody>
          <a:bodyPr/>
          <a:lstStyle/>
          <a:p>
            <a:pPr eaLnBrk="1" hangingPunct="1">
              <a:defRPr/>
            </a:pPr>
            <a:r>
              <a:rPr lang="en-US" sz="2800" b="1" dirty="0">
                <a:solidFill>
                  <a:srgbClr val="002060"/>
                </a:solidFill>
                <a:effectLst/>
              </a:rPr>
              <a:t>Qualification/Grant Management Training</a:t>
            </a:r>
          </a:p>
        </p:txBody>
      </p:sp>
    </p:spTree>
    <p:extLst>
      <p:ext uri="{BB962C8B-B14F-4D97-AF65-F5344CB8AC3E}">
        <p14:creationId xmlns:p14="http://schemas.microsoft.com/office/powerpoint/2010/main" val="387899422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04800" y="1219200"/>
            <a:ext cx="8534400" cy="526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3600">
                <a:solidFill>
                  <a:srgbClr val="FFDA4E"/>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2pPr>
            <a:lvl3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3pPr>
            <a:lvl4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4pPr>
            <a:lvl5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5pPr>
            <a:lvl6pPr marL="4572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6pPr>
            <a:lvl7pPr marL="9144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7pPr>
            <a:lvl8pPr marL="13716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8pPr>
            <a:lvl9pPr marL="18288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9pPr>
          </a:lstStyle>
          <a:p>
            <a:pPr>
              <a:defRPr/>
            </a:pPr>
            <a:r>
              <a:rPr lang="en-US" sz="3200" b="1" i="1" kern="0" dirty="0">
                <a:solidFill>
                  <a:schemeClr val="tx1"/>
                </a:solidFill>
                <a:effectLst/>
              </a:rPr>
              <a:t>District Grants</a:t>
            </a:r>
            <a:endParaRPr lang="en-US" sz="3200" b="1" i="1" dirty="0">
              <a:solidFill>
                <a:schemeClr val="tx1"/>
              </a:solidFill>
              <a:effectLst/>
            </a:endParaRPr>
          </a:p>
          <a:p>
            <a:pPr algn="l">
              <a:defRPr/>
            </a:pPr>
            <a:endParaRPr lang="en-US" sz="1600" kern="0" dirty="0">
              <a:solidFill>
                <a:schemeClr val="tx1"/>
              </a:solidFill>
              <a:effectLst/>
            </a:endParaRPr>
          </a:p>
          <a:p>
            <a:pPr algn="l">
              <a:defRPr/>
            </a:pPr>
            <a:r>
              <a:rPr lang="en-US" sz="2800" u="sng" kern="0" dirty="0">
                <a:solidFill>
                  <a:schemeClr val="tx1"/>
                </a:solidFill>
                <a:effectLst/>
                <a:latin typeface="Calibri" pitchFamily="34" charset="0"/>
                <a:cs typeface="Calibri" pitchFamily="34" charset="0"/>
              </a:rPr>
              <a:t>Reference Material In Handout</a:t>
            </a:r>
          </a:p>
          <a:p>
            <a:pPr algn="l">
              <a:defRPr/>
            </a:pPr>
            <a:endParaRPr lang="en-US" sz="1400" u="sng" kern="0" dirty="0">
              <a:solidFill>
                <a:schemeClr val="tx1"/>
              </a:solidFill>
              <a:effectLst/>
              <a:latin typeface="Calibri" pitchFamily="34" charset="0"/>
              <a:cs typeface="Calibri" pitchFamily="34" charset="0"/>
            </a:endParaRPr>
          </a:p>
          <a:p>
            <a:pPr marL="342900" indent="-342900" algn="l">
              <a:buFont typeface="Arial" pitchFamily="34" charset="0"/>
              <a:buChar char="•"/>
              <a:defRPr/>
            </a:pPr>
            <a:r>
              <a:rPr lang="en-US" sz="2400" dirty="0">
                <a:solidFill>
                  <a:prstClr val="black"/>
                </a:solidFill>
                <a:effectLst/>
              </a:rPr>
              <a:t>DRFC Manual - 4 - District Grant</a:t>
            </a:r>
          </a:p>
          <a:p>
            <a:pPr marL="342900" indent="-342900" algn="l">
              <a:buFont typeface="Arial" pitchFamily="34" charset="0"/>
              <a:buChar char="•"/>
              <a:defRPr/>
            </a:pPr>
            <a:r>
              <a:rPr lang="en-US" sz="2400" dirty="0">
                <a:solidFill>
                  <a:prstClr val="black"/>
                </a:solidFill>
                <a:effectLst/>
              </a:rPr>
              <a:t>2016-17 Maximum CPG Request Amount</a:t>
            </a:r>
          </a:p>
          <a:p>
            <a:pPr marL="342900" indent="-342900" algn="l">
              <a:buFont typeface="Arial" pitchFamily="34" charset="0"/>
              <a:buChar char="•"/>
              <a:defRPr/>
            </a:pPr>
            <a:r>
              <a:rPr lang="en-US" sz="2400" dirty="0">
                <a:solidFill>
                  <a:prstClr val="black"/>
                </a:solidFill>
                <a:effectLst/>
              </a:rPr>
              <a:t>2016-17 Club Project Grant Application - Requirements</a:t>
            </a:r>
          </a:p>
          <a:p>
            <a:pPr marL="342900" indent="-342900" algn="l">
              <a:buFont typeface="Arial" pitchFamily="34" charset="0"/>
              <a:buChar char="•"/>
              <a:defRPr/>
            </a:pPr>
            <a:r>
              <a:rPr lang="en-US" sz="2400" dirty="0">
                <a:solidFill>
                  <a:prstClr val="black"/>
                </a:solidFill>
                <a:effectLst/>
              </a:rPr>
              <a:t>2016-17 Club Project Grant Application</a:t>
            </a:r>
          </a:p>
          <a:p>
            <a:pPr marL="342900" indent="-342900" algn="l">
              <a:buFont typeface="Arial" pitchFamily="34" charset="0"/>
              <a:buChar char="•"/>
              <a:defRPr/>
            </a:pPr>
            <a:r>
              <a:rPr lang="en-US" sz="2400" dirty="0">
                <a:solidFill>
                  <a:prstClr val="black"/>
                </a:solidFill>
                <a:effectLst/>
              </a:rPr>
              <a:t>2016-17 Club Project Grant Interim Report</a:t>
            </a:r>
          </a:p>
          <a:p>
            <a:pPr marL="342900" indent="-342900" algn="l">
              <a:buFont typeface="Arial" pitchFamily="34" charset="0"/>
              <a:buChar char="•"/>
              <a:defRPr/>
            </a:pPr>
            <a:r>
              <a:rPr lang="en-US" sz="2400" dirty="0">
                <a:solidFill>
                  <a:prstClr val="black"/>
                </a:solidFill>
                <a:effectLst/>
              </a:rPr>
              <a:t>2016-17 Club Project Grant Final Report</a:t>
            </a:r>
          </a:p>
        </p:txBody>
      </p:sp>
      <p:pic>
        <p:nvPicPr>
          <p:cNvPr id="4" name="Picture 2" descr="Yellow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9" name="Rectangle 7"/>
          <p:cNvSpPr>
            <a:spLocks noGrp="1" noChangeArrowheads="1"/>
          </p:cNvSpPr>
          <p:nvPr>
            <p:ph type="title"/>
          </p:nvPr>
        </p:nvSpPr>
        <p:spPr>
          <a:xfrm>
            <a:off x="533400" y="-4763"/>
            <a:ext cx="8077199" cy="690563"/>
          </a:xfrm>
        </p:spPr>
        <p:txBody>
          <a:bodyPr/>
          <a:lstStyle/>
          <a:p>
            <a:pPr eaLnBrk="1" hangingPunct="1">
              <a:defRPr/>
            </a:pPr>
            <a:r>
              <a:rPr lang="en-US" sz="2800" b="1" dirty="0">
                <a:solidFill>
                  <a:srgbClr val="002060"/>
                </a:solidFill>
                <a:effectLst/>
              </a:rPr>
              <a:t>Qualification/Grant Management Training</a:t>
            </a:r>
          </a:p>
        </p:txBody>
      </p:sp>
    </p:spTree>
    <p:extLst>
      <p:ext uri="{BB962C8B-B14F-4D97-AF65-F5344CB8AC3E}">
        <p14:creationId xmlns:p14="http://schemas.microsoft.com/office/powerpoint/2010/main" val="8939594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04800" y="1219200"/>
            <a:ext cx="8534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3600">
                <a:solidFill>
                  <a:srgbClr val="FFDA4E"/>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2pPr>
            <a:lvl3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3pPr>
            <a:lvl4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4pPr>
            <a:lvl5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5pPr>
            <a:lvl6pPr marL="4572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6pPr>
            <a:lvl7pPr marL="9144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7pPr>
            <a:lvl8pPr marL="13716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8pPr>
            <a:lvl9pPr marL="18288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9pPr>
          </a:lstStyle>
          <a:p>
            <a:pPr>
              <a:defRPr/>
            </a:pPr>
            <a:r>
              <a:rPr lang="en-US" sz="3200" b="1" i="1" kern="0" dirty="0">
                <a:solidFill>
                  <a:schemeClr val="tx1"/>
                </a:solidFill>
                <a:effectLst/>
              </a:rPr>
              <a:t>District Grants</a:t>
            </a:r>
            <a:endParaRPr lang="en-US" sz="3200" b="1" i="1" dirty="0">
              <a:solidFill>
                <a:schemeClr val="tx1"/>
              </a:solidFill>
              <a:effectLst/>
            </a:endParaRPr>
          </a:p>
          <a:p>
            <a:pPr algn="l">
              <a:defRPr/>
            </a:pPr>
            <a:endParaRPr lang="en-US" sz="1600" kern="0" dirty="0">
              <a:solidFill>
                <a:schemeClr val="tx1"/>
              </a:solidFill>
              <a:effectLst/>
            </a:endParaRPr>
          </a:p>
          <a:p>
            <a:pPr algn="l">
              <a:defRPr/>
            </a:pPr>
            <a:r>
              <a:rPr lang="en-US" sz="2800" u="sng" kern="0" dirty="0">
                <a:solidFill>
                  <a:schemeClr val="tx1"/>
                </a:solidFill>
                <a:effectLst/>
                <a:latin typeface="Calibri" pitchFamily="34" charset="0"/>
                <a:cs typeface="Calibri" pitchFamily="34" charset="0"/>
              </a:rPr>
              <a:t>Types of Activities</a:t>
            </a:r>
          </a:p>
          <a:p>
            <a:pPr fontAlgn="auto">
              <a:spcBef>
                <a:spcPts val="0"/>
              </a:spcBef>
              <a:spcAft>
                <a:spcPts val="0"/>
              </a:spcAft>
              <a:defRPr/>
            </a:pPr>
            <a:endParaRPr lang="en-US" sz="1400" u="sng" kern="0" dirty="0">
              <a:solidFill>
                <a:schemeClr val="tx1"/>
              </a:solidFill>
              <a:effectLst/>
              <a:latin typeface="Calibri" pitchFamily="34" charset="0"/>
            </a:endParaRPr>
          </a:p>
          <a:p>
            <a:pPr algn="l" fontAlgn="auto">
              <a:spcBef>
                <a:spcPts val="0"/>
              </a:spcBef>
              <a:spcAft>
                <a:spcPts val="0"/>
              </a:spcAft>
              <a:defRPr/>
            </a:pPr>
            <a:r>
              <a:rPr lang="en-US" sz="2400" dirty="0">
                <a:solidFill>
                  <a:prstClr val="black"/>
                </a:solidFill>
                <a:effectLst/>
              </a:rPr>
              <a:t>Districts may support a broad range of activities with their district grant funds. Examples of potential district-grant activities include: </a:t>
            </a:r>
          </a:p>
          <a:p>
            <a:pPr algn="l" fontAlgn="auto">
              <a:spcBef>
                <a:spcPts val="0"/>
              </a:spcBef>
              <a:spcAft>
                <a:spcPts val="0"/>
              </a:spcAft>
              <a:defRPr/>
            </a:pPr>
            <a:endParaRPr lang="en-US" sz="2400" dirty="0">
              <a:solidFill>
                <a:prstClr val="black"/>
              </a:solidFill>
              <a:effectLst/>
            </a:endParaRPr>
          </a:p>
          <a:p>
            <a:pPr marL="342900" indent="-342900" algn="l" fontAlgn="auto">
              <a:spcBef>
                <a:spcPts val="0"/>
              </a:spcBef>
              <a:spcAft>
                <a:spcPts val="0"/>
              </a:spcAft>
              <a:buFont typeface="Arial" pitchFamily="34" charset="0"/>
              <a:buChar char="•"/>
              <a:defRPr/>
            </a:pPr>
            <a:r>
              <a:rPr lang="en-US" sz="2400" dirty="0">
                <a:solidFill>
                  <a:prstClr val="black"/>
                </a:solidFill>
                <a:effectLst/>
              </a:rPr>
              <a:t>Club Project Grants</a:t>
            </a:r>
          </a:p>
          <a:p>
            <a:pPr marL="342900" indent="-342900" algn="l" fontAlgn="auto">
              <a:spcBef>
                <a:spcPts val="0"/>
              </a:spcBef>
              <a:spcAft>
                <a:spcPts val="0"/>
              </a:spcAft>
              <a:buFont typeface="Arial" pitchFamily="34" charset="0"/>
              <a:buChar char="•"/>
              <a:defRPr/>
            </a:pPr>
            <a:r>
              <a:rPr lang="en-US" sz="2400" dirty="0">
                <a:solidFill>
                  <a:prstClr val="black"/>
                </a:solidFill>
                <a:effectLst/>
              </a:rPr>
              <a:t>Scholarships</a:t>
            </a:r>
          </a:p>
          <a:p>
            <a:pPr marL="342900" indent="-342900" algn="l" fontAlgn="auto">
              <a:spcBef>
                <a:spcPts val="0"/>
              </a:spcBef>
              <a:spcAft>
                <a:spcPts val="0"/>
              </a:spcAft>
              <a:buFont typeface="Arial" pitchFamily="34" charset="0"/>
              <a:buChar char="•"/>
              <a:defRPr/>
            </a:pPr>
            <a:r>
              <a:rPr lang="en-US" sz="2400" dirty="0">
                <a:solidFill>
                  <a:prstClr val="black"/>
                </a:solidFill>
                <a:effectLst/>
              </a:rPr>
              <a:t>Vocational Training Teams</a:t>
            </a:r>
          </a:p>
          <a:p>
            <a:pPr marL="342900" indent="-342900" algn="l" fontAlgn="auto">
              <a:spcBef>
                <a:spcPts val="0"/>
              </a:spcBef>
              <a:spcAft>
                <a:spcPts val="0"/>
              </a:spcAft>
              <a:buFont typeface="Arial" pitchFamily="34" charset="0"/>
              <a:buChar char="•"/>
              <a:defRPr/>
            </a:pPr>
            <a:r>
              <a:rPr lang="en-US" sz="2400" dirty="0">
                <a:solidFill>
                  <a:prstClr val="black"/>
                </a:solidFill>
                <a:effectLst/>
              </a:rPr>
              <a:t>International service projects</a:t>
            </a:r>
          </a:p>
        </p:txBody>
      </p:sp>
      <p:pic>
        <p:nvPicPr>
          <p:cNvPr id="4" name="Picture 2" descr="Yellow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9" name="Rectangle 7"/>
          <p:cNvSpPr>
            <a:spLocks noGrp="1" noChangeArrowheads="1"/>
          </p:cNvSpPr>
          <p:nvPr>
            <p:ph type="title"/>
          </p:nvPr>
        </p:nvSpPr>
        <p:spPr>
          <a:xfrm>
            <a:off x="533400" y="-4763"/>
            <a:ext cx="8077199" cy="690563"/>
          </a:xfrm>
        </p:spPr>
        <p:txBody>
          <a:bodyPr/>
          <a:lstStyle/>
          <a:p>
            <a:pPr eaLnBrk="1" hangingPunct="1">
              <a:defRPr/>
            </a:pPr>
            <a:r>
              <a:rPr lang="en-US" sz="2800" b="1" dirty="0">
                <a:solidFill>
                  <a:srgbClr val="002060"/>
                </a:solidFill>
                <a:effectLst/>
              </a:rPr>
              <a:t>Qualification/Grant Management Training</a:t>
            </a:r>
          </a:p>
        </p:txBody>
      </p:sp>
    </p:spTree>
    <p:extLst>
      <p:ext uri="{BB962C8B-B14F-4D97-AF65-F5344CB8AC3E}">
        <p14:creationId xmlns:p14="http://schemas.microsoft.com/office/powerpoint/2010/main" val="32575318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04800" y="1219200"/>
            <a:ext cx="8534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3600">
                <a:solidFill>
                  <a:srgbClr val="FFDA4E"/>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2pPr>
            <a:lvl3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3pPr>
            <a:lvl4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4pPr>
            <a:lvl5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5pPr>
            <a:lvl6pPr marL="4572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6pPr>
            <a:lvl7pPr marL="9144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7pPr>
            <a:lvl8pPr marL="13716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8pPr>
            <a:lvl9pPr marL="18288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9pPr>
          </a:lstStyle>
          <a:p>
            <a:pPr>
              <a:defRPr/>
            </a:pPr>
            <a:r>
              <a:rPr lang="en-US" sz="3200" b="1" i="1" kern="0" dirty="0">
                <a:solidFill>
                  <a:schemeClr val="tx1"/>
                </a:solidFill>
                <a:effectLst/>
              </a:rPr>
              <a:t>Grant Structure</a:t>
            </a:r>
            <a:endParaRPr lang="en-US" sz="2800" b="1" i="1" dirty="0">
              <a:solidFill>
                <a:schemeClr val="tx1"/>
              </a:solidFill>
              <a:effectLst/>
            </a:endParaRPr>
          </a:p>
          <a:p>
            <a:pPr algn="l">
              <a:defRPr/>
            </a:pPr>
            <a:endParaRPr lang="en-US" sz="1600" b="1" dirty="0">
              <a:solidFill>
                <a:schemeClr val="tx1"/>
              </a:solidFill>
              <a:effectLst/>
            </a:endParaRPr>
          </a:p>
          <a:p>
            <a:pPr algn="l">
              <a:defRPr/>
            </a:pPr>
            <a:r>
              <a:rPr lang="en-US" sz="2800" u="sng" kern="0" dirty="0">
                <a:solidFill>
                  <a:schemeClr val="tx1"/>
                </a:solidFill>
                <a:effectLst/>
                <a:latin typeface="Calibri" pitchFamily="34" charset="0"/>
                <a:cs typeface="Calibri" pitchFamily="34" charset="0"/>
              </a:rPr>
              <a:t>All Project Funding Will Be By Grants </a:t>
            </a:r>
          </a:p>
          <a:p>
            <a:pPr marL="342900" indent="-342900" algn="l">
              <a:buFont typeface="Arial" pitchFamily="34" charset="0"/>
              <a:buChar char="•"/>
              <a:defRPr/>
            </a:pPr>
            <a:r>
              <a:rPr lang="en-US" sz="2400" kern="0" dirty="0">
                <a:solidFill>
                  <a:schemeClr val="tx1"/>
                </a:solidFill>
                <a:effectLst/>
              </a:rPr>
              <a:t>Global Grants </a:t>
            </a:r>
          </a:p>
          <a:p>
            <a:pPr marL="342900" indent="-342900" algn="l">
              <a:buFont typeface="Arial" pitchFamily="34" charset="0"/>
              <a:buChar char="•"/>
              <a:defRPr/>
            </a:pPr>
            <a:r>
              <a:rPr lang="en-US" sz="2400" kern="0" dirty="0">
                <a:solidFill>
                  <a:schemeClr val="tx1"/>
                </a:solidFill>
                <a:effectLst/>
              </a:rPr>
              <a:t>District Grants - Up to 50% of total DDF</a:t>
            </a:r>
          </a:p>
          <a:p>
            <a:pPr algn="l">
              <a:defRPr/>
            </a:pPr>
            <a:endParaRPr lang="en-US" sz="2400" kern="0" dirty="0">
              <a:solidFill>
                <a:schemeClr val="tx1"/>
              </a:solidFill>
              <a:effectLst/>
            </a:endParaRPr>
          </a:p>
          <a:p>
            <a:pPr algn="l">
              <a:defRPr/>
            </a:pPr>
            <a:endParaRPr lang="en-US" sz="2400" kern="0" dirty="0">
              <a:solidFill>
                <a:schemeClr val="tx1"/>
              </a:solidFill>
              <a:effectLst/>
            </a:endParaRPr>
          </a:p>
          <a:p>
            <a:pPr algn="l">
              <a:defRPr/>
            </a:pPr>
            <a:r>
              <a:rPr lang="en-US" sz="2800" u="sng" kern="0" dirty="0">
                <a:solidFill>
                  <a:schemeClr val="tx1"/>
                </a:solidFill>
                <a:effectLst/>
                <a:latin typeface="Calibri" pitchFamily="34" charset="0"/>
                <a:cs typeface="Calibri" pitchFamily="34" charset="0"/>
              </a:rPr>
              <a:t>Global Grant World Fund Matching Limitations</a:t>
            </a:r>
          </a:p>
          <a:p>
            <a:pPr marL="342900" indent="-342900" algn="l">
              <a:buFont typeface="Arial" pitchFamily="34" charset="0"/>
              <a:buChar char="•"/>
              <a:defRPr/>
            </a:pPr>
            <a:r>
              <a:rPr lang="en-US" sz="2400" kern="0" dirty="0">
                <a:solidFill>
                  <a:schemeClr val="tx1"/>
                </a:solidFill>
                <a:effectLst/>
              </a:rPr>
              <a:t>Minimum World Fund match must exceed $15,000!</a:t>
            </a:r>
          </a:p>
          <a:p>
            <a:pPr algn="l">
              <a:defRPr/>
            </a:pPr>
            <a:endParaRPr lang="en-US" sz="2400" kern="0" dirty="0">
              <a:solidFill>
                <a:schemeClr val="tx1"/>
              </a:solidFill>
              <a:effectLst/>
            </a:endParaRPr>
          </a:p>
          <a:p>
            <a:pPr algn="l">
              <a:defRPr/>
            </a:pPr>
            <a:endParaRPr lang="en-US" sz="2400" dirty="0">
              <a:solidFill>
                <a:srgbClr val="000000"/>
              </a:solidFill>
              <a:effectLst/>
            </a:endParaRPr>
          </a:p>
        </p:txBody>
      </p:sp>
      <p:pic>
        <p:nvPicPr>
          <p:cNvPr id="4" name="Picture 2" descr="Yellow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9" name="Rectangle 7"/>
          <p:cNvSpPr>
            <a:spLocks noGrp="1" noChangeArrowheads="1"/>
          </p:cNvSpPr>
          <p:nvPr>
            <p:ph type="title"/>
          </p:nvPr>
        </p:nvSpPr>
        <p:spPr>
          <a:xfrm>
            <a:off x="533400" y="-4763"/>
            <a:ext cx="8077199" cy="690563"/>
          </a:xfrm>
        </p:spPr>
        <p:txBody>
          <a:bodyPr/>
          <a:lstStyle/>
          <a:p>
            <a:pPr eaLnBrk="1" hangingPunct="1">
              <a:defRPr/>
            </a:pPr>
            <a:r>
              <a:rPr lang="en-US" sz="2800" b="1" dirty="0">
                <a:solidFill>
                  <a:srgbClr val="002060"/>
                </a:solidFill>
                <a:effectLst/>
              </a:rPr>
              <a:t>Qualification/Grant Management Training</a:t>
            </a:r>
          </a:p>
        </p:txBody>
      </p:sp>
    </p:spTree>
    <p:extLst>
      <p:ext uri="{BB962C8B-B14F-4D97-AF65-F5344CB8AC3E}">
        <p14:creationId xmlns:p14="http://schemas.microsoft.com/office/powerpoint/2010/main" val="236041231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04800" y="1219200"/>
            <a:ext cx="8534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3600">
                <a:solidFill>
                  <a:srgbClr val="FFDA4E"/>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2pPr>
            <a:lvl3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3pPr>
            <a:lvl4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4pPr>
            <a:lvl5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5pPr>
            <a:lvl6pPr marL="4572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6pPr>
            <a:lvl7pPr marL="9144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7pPr>
            <a:lvl8pPr marL="13716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8pPr>
            <a:lvl9pPr marL="18288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9pPr>
          </a:lstStyle>
          <a:p>
            <a:pPr>
              <a:defRPr/>
            </a:pPr>
            <a:r>
              <a:rPr lang="en-US" sz="3200" b="1" i="1" kern="0" dirty="0">
                <a:solidFill>
                  <a:schemeClr val="tx1"/>
                </a:solidFill>
                <a:effectLst/>
              </a:rPr>
              <a:t>District Grants</a:t>
            </a:r>
            <a:endParaRPr lang="en-US" sz="3200" b="1" i="1" dirty="0">
              <a:solidFill>
                <a:schemeClr val="tx1"/>
              </a:solidFill>
              <a:effectLst/>
            </a:endParaRPr>
          </a:p>
          <a:p>
            <a:pPr algn="l">
              <a:defRPr/>
            </a:pPr>
            <a:endParaRPr lang="en-US" sz="1600" kern="0" dirty="0">
              <a:solidFill>
                <a:schemeClr val="tx1"/>
              </a:solidFill>
              <a:effectLst/>
            </a:endParaRPr>
          </a:p>
          <a:p>
            <a:pPr algn="l">
              <a:defRPr/>
            </a:pPr>
            <a:r>
              <a:rPr lang="en-US" sz="2800" u="sng" kern="0" dirty="0">
                <a:solidFill>
                  <a:schemeClr val="tx1"/>
                </a:solidFill>
                <a:effectLst/>
                <a:latin typeface="Calibri" pitchFamily="34" charset="0"/>
                <a:cs typeface="Calibri" pitchFamily="34" charset="0"/>
              </a:rPr>
              <a:t>Club Project Grants</a:t>
            </a:r>
          </a:p>
          <a:p>
            <a:pPr fontAlgn="auto">
              <a:spcBef>
                <a:spcPts val="0"/>
              </a:spcBef>
              <a:spcAft>
                <a:spcPts val="0"/>
              </a:spcAft>
              <a:defRPr/>
            </a:pPr>
            <a:endParaRPr lang="en-US" sz="1400" u="sng" kern="0" dirty="0">
              <a:solidFill>
                <a:schemeClr val="tx1"/>
              </a:solidFill>
              <a:effectLst/>
              <a:latin typeface="Calibri" pitchFamily="34" charset="0"/>
            </a:endParaRPr>
          </a:p>
          <a:p>
            <a:pPr marL="342900" indent="-342900" algn="l" eaLnBrk="1" fontAlgn="auto" hangingPunct="1">
              <a:spcBef>
                <a:spcPts val="0"/>
              </a:spcBef>
              <a:spcAft>
                <a:spcPts val="0"/>
              </a:spcAft>
              <a:buFont typeface="Arial" pitchFamily="34" charset="0"/>
              <a:buChar char="•"/>
            </a:pPr>
            <a:r>
              <a:rPr lang="en-US" sz="2400" dirty="0">
                <a:solidFill>
                  <a:prstClr val="black"/>
                </a:solidFill>
                <a:effectLst/>
              </a:rPr>
              <a:t>Tool for Rotary districts to support Rotary clubs </a:t>
            </a:r>
          </a:p>
          <a:p>
            <a:pPr marL="342900" indent="-342900" algn="l" eaLnBrk="1" fontAlgn="auto" hangingPunct="1">
              <a:spcBef>
                <a:spcPts val="0"/>
              </a:spcBef>
              <a:spcAft>
                <a:spcPts val="0"/>
              </a:spcAft>
              <a:buFont typeface="Arial" pitchFamily="34" charset="0"/>
              <a:buChar char="•"/>
            </a:pPr>
            <a:r>
              <a:rPr lang="en-US" sz="2400" dirty="0">
                <a:solidFill>
                  <a:prstClr val="black"/>
                </a:solidFill>
                <a:effectLst/>
              </a:rPr>
              <a:t>Short-term humanitarian projects that benefit the community</a:t>
            </a:r>
          </a:p>
          <a:p>
            <a:pPr marL="342900" indent="-342900" algn="l" eaLnBrk="1" fontAlgn="auto" hangingPunct="1">
              <a:spcBef>
                <a:spcPts val="0"/>
              </a:spcBef>
              <a:spcAft>
                <a:spcPts val="0"/>
              </a:spcAft>
              <a:buFont typeface="Arial" pitchFamily="34" charset="0"/>
              <a:buChar char="•"/>
            </a:pPr>
            <a:r>
              <a:rPr lang="en-US" sz="2400" dirty="0">
                <a:solidFill>
                  <a:prstClr val="black"/>
                </a:solidFill>
                <a:effectLst/>
              </a:rPr>
              <a:t>Clubs can work collaboratively to implement a project</a:t>
            </a:r>
          </a:p>
        </p:txBody>
      </p:sp>
      <p:pic>
        <p:nvPicPr>
          <p:cNvPr id="4" name="Picture 2" descr="Yellow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9" name="Rectangle 7"/>
          <p:cNvSpPr>
            <a:spLocks noGrp="1" noChangeArrowheads="1"/>
          </p:cNvSpPr>
          <p:nvPr>
            <p:ph type="title"/>
          </p:nvPr>
        </p:nvSpPr>
        <p:spPr>
          <a:xfrm>
            <a:off x="533400" y="-4763"/>
            <a:ext cx="8077199" cy="690563"/>
          </a:xfrm>
        </p:spPr>
        <p:txBody>
          <a:bodyPr/>
          <a:lstStyle/>
          <a:p>
            <a:pPr eaLnBrk="1" hangingPunct="1">
              <a:defRPr/>
            </a:pPr>
            <a:r>
              <a:rPr lang="en-US" sz="2800" b="1" dirty="0">
                <a:solidFill>
                  <a:srgbClr val="002060"/>
                </a:solidFill>
                <a:effectLst/>
              </a:rPr>
              <a:t>Qualification/Grant Management Training</a:t>
            </a:r>
          </a:p>
        </p:txBody>
      </p:sp>
    </p:spTree>
    <p:extLst>
      <p:ext uri="{BB962C8B-B14F-4D97-AF65-F5344CB8AC3E}">
        <p14:creationId xmlns:p14="http://schemas.microsoft.com/office/powerpoint/2010/main" val="214136551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04800" y="1219200"/>
            <a:ext cx="8534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3600">
                <a:solidFill>
                  <a:srgbClr val="FFDA4E"/>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2pPr>
            <a:lvl3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3pPr>
            <a:lvl4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4pPr>
            <a:lvl5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5pPr>
            <a:lvl6pPr marL="4572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6pPr>
            <a:lvl7pPr marL="9144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7pPr>
            <a:lvl8pPr marL="13716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8pPr>
            <a:lvl9pPr marL="18288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9pPr>
          </a:lstStyle>
          <a:p>
            <a:pPr>
              <a:defRPr/>
            </a:pPr>
            <a:r>
              <a:rPr lang="en-US" sz="3200" b="1" i="1" kern="0" dirty="0">
                <a:solidFill>
                  <a:schemeClr val="tx1"/>
                </a:solidFill>
                <a:effectLst/>
              </a:rPr>
              <a:t>District Grants</a:t>
            </a:r>
            <a:endParaRPr lang="en-US" sz="3200" b="1" i="1" dirty="0">
              <a:solidFill>
                <a:schemeClr val="tx1"/>
              </a:solidFill>
              <a:effectLst/>
            </a:endParaRPr>
          </a:p>
          <a:p>
            <a:pPr algn="l">
              <a:defRPr/>
            </a:pPr>
            <a:endParaRPr lang="en-US" sz="1600" kern="0" dirty="0">
              <a:solidFill>
                <a:schemeClr val="tx1"/>
              </a:solidFill>
              <a:effectLst/>
            </a:endParaRPr>
          </a:p>
          <a:p>
            <a:pPr algn="l">
              <a:defRPr/>
            </a:pPr>
            <a:r>
              <a:rPr lang="en-US" sz="2800" u="sng" kern="0" dirty="0">
                <a:solidFill>
                  <a:schemeClr val="tx1"/>
                </a:solidFill>
                <a:effectLst/>
                <a:latin typeface="Calibri" pitchFamily="34" charset="0"/>
                <a:cs typeface="Calibri" pitchFamily="34" charset="0"/>
              </a:rPr>
              <a:t>Club Project Grant General Requirements*</a:t>
            </a:r>
          </a:p>
          <a:p>
            <a:pPr fontAlgn="auto">
              <a:spcBef>
                <a:spcPts val="0"/>
              </a:spcBef>
              <a:spcAft>
                <a:spcPts val="0"/>
              </a:spcAft>
              <a:defRPr/>
            </a:pPr>
            <a:endParaRPr lang="en-US" sz="1400" u="sng" kern="0" dirty="0">
              <a:solidFill>
                <a:schemeClr val="tx1"/>
              </a:solidFill>
              <a:effectLst/>
              <a:latin typeface="Calibri" pitchFamily="34" charset="0"/>
            </a:endParaRPr>
          </a:p>
          <a:p>
            <a:pPr marL="342900" indent="-342900" algn="l" eaLnBrk="1" fontAlgn="auto" hangingPunct="1">
              <a:spcBef>
                <a:spcPts val="0"/>
              </a:spcBef>
              <a:spcAft>
                <a:spcPts val="0"/>
              </a:spcAft>
              <a:buFont typeface="Arial" pitchFamily="34" charset="0"/>
              <a:buChar char="•"/>
            </a:pPr>
            <a:r>
              <a:rPr lang="en-US" sz="2400" dirty="0">
                <a:solidFill>
                  <a:prstClr val="black"/>
                </a:solidFill>
                <a:effectLst/>
              </a:rPr>
              <a:t>Club must be “qualified” to apply.</a:t>
            </a:r>
          </a:p>
          <a:p>
            <a:pPr marL="342900" indent="-342900" algn="l" eaLnBrk="1" fontAlgn="auto" hangingPunct="1">
              <a:spcBef>
                <a:spcPts val="0"/>
              </a:spcBef>
              <a:spcAft>
                <a:spcPts val="0"/>
              </a:spcAft>
              <a:buFont typeface="Arial" pitchFamily="34" charset="0"/>
              <a:buChar char="•"/>
            </a:pPr>
            <a:r>
              <a:rPr lang="en-US" sz="2400" dirty="0">
                <a:solidFill>
                  <a:prstClr val="black"/>
                </a:solidFill>
                <a:effectLst/>
              </a:rPr>
              <a:t>Project  must</a:t>
            </a:r>
          </a:p>
          <a:p>
            <a:pPr marL="800100" lvl="1" indent="-342900" algn="l" eaLnBrk="1" fontAlgn="auto" hangingPunct="1">
              <a:spcBef>
                <a:spcPts val="0"/>
              </a:spcBef>
              <a:spcAft>
                <a:spcPts val="0"/>
              </a:spcAft>
              <a:buFont typeface="Wingdings" pitchFamily="2" charset="2"/>
              <a:buChar char="ü"/>
            </a:pPr>
            <a:r>
              <a:rPr lang="en-US" sz="2400" dirty="0">
                <a:solidFill>
                  <a:prstClr val="black"/>
                </a:solidFill>
                <a:effectLst/>
                <a:latin typeface="+mj-lt"/>
              </a:rPr>
              <a:t>Support local or international humanitarian and service projects. </a:t>
            </a:r>
          </a:p>
          <a:p>
            <a:pPr marL="800100" lvl="1" indent="-342900" algn="l" eaLnBrk="1" fontAlgn="auto" hangingPunct="1">
              <a:spcBef>
                <a:spcPts val="0"/>
              </a:spcBef>
              <a:spcAft>
                <a:spcPts val="0"/>
              </a:spcAft>
              <a:buFont typeface="Wingdings" pitchFamily="2" charset="2"/>
              <a:buChar char="ü"/>
            </a:pPr>
            <a:r>
              <a:rPr lang="en-US" sz="2400" dirty="0">
                <a:solidFill>
                  <a:prstClr val="black"/>
                </a:solidFill>
                <a:effectLst/>
                <a:latin typeface="+mj-lt"/>
              </a:rPr>
              <a:t>Address at least one of the six areas of focus.</a:t>
            </a:r>
          </a:p>
          <a:p>
            <a:pPr marL="800100" lvl="1" indent="-342900" algn="l" eaLnBrk="1" fontAlgn="auto" hangingPunct="1">
              <a:spcBef>
                <a:spcPts val="0"/>
              </a:spcBef>
              <a:spcAft>
                <a:spcPts val="0"/>
              </a:spcAft>
              <a:buFont typeface="Wingdings" pitchFamily="2" charset="2"/>
              <a:buChar char="ü"/>
            </a:pPr>
            <a:r>
              <a:rPr lang="en-US" sz="2400" dirty="0">
                <a:solidFill>
                  <a:prstClr val="black"/>
                </a:solidFill>
                <a:effectLst/>
                <a:latin typeface="+mj-lt"/>
              </a:rPr>
              <a:t>Include the active participation of Rotarians.</a:t>
            </a:r>
          </a:p>
        </p:txBody>
      </p:sp>
      <p:pic>
        <p:nvPicPr>
          <p:cNvPr id="4" name="Picture 2" descr="Yellow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9" name="Rectangle 7"/>
          <p:cNvSpPr>
            <a:spLocks noGrp="1" noChangeArrowheads="1"/>
          </p:cNvSpPr>
          <p:nvPr>
            <p:ph type="title"/>
          </p:nvPr>
        </p:nvSpPr>
        <p:spPr>
          <a:xfrm>
            <a:off x="533400" y="-4763"/>
            <a:ext cx="8077199" cy="690563"/>
          </a:xfrm>
        </p:spPr>
        <p:txBody>
          <a:bodyPr/>
          <a:lstStyle/>
          <a:p>
            <a:pPr eaLnBrk="1" hangingPunct="1">
              <a:defRPr/>
            </a:pPr>
            <a:r>
              <a:rPr lang="en-US" sz="2800" b="1" dirty="0">
                <a:solidFill>
                  <a:srgbClr val="002060"/>
                </a:solidFill>
                <a:effectLst/>
              </a:rPr>
              <a:t>Qualification/Grant Management Training</a:t>
            </a:r>
          </a:p>
        </p:txBody>
      </p:sp>
      <p:sp>
        <p:nvSpPr>
          <p:cNvPr id="5" name="TextBox 4"/>
          <p:cNvSpPr txBox="1">
            <a:spLocks noChangeArrowheads="1"/>
          </p:cNvSpPr>
          <p:nvPr/>
        </p:nvSpPr>
        <p:spPr bwMode="auto">
          <a:xfrm>
            <a:off x="533400" y="6034947"/>
            <a:ext cx="78238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pPr>
            <a:r>
              <a:rPr lang="en-US" sz="1400" b="1" dirty="0">
                <a:solidFill>
                  <a:prstClr val="black"/>
                </a:solidFill>
              </a:rPr>
              <a:t>*Detailed requirements located in the District Manual and CPG Application Packet</a:t>
            </a:r>
          </a:p>
        </p:txBody>
      </p:sp>
    </p:spTree>
    <p:extLst>
      <p:ext uri="{BB962C8B-B14F-4D97-AF65-F5344CB8AC3E}">
        <p14:creationId xmlns:p14="http://schemas.microsoft.com/office/powerpoint/2010/main" val="32853728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04800" y="1213658"/>
            <a:ext cx="8534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3600">
                <a:solidFill>
                  <a:srgbClr val="FFDA4E"/>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2pPr>
            <a:lvl3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3pPr>
            <a:lvl4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4pPr>
            <a:lvl5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5pPr>
            <a:lvl6pPr marL="4572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6pPr>
            <a:lvl7pPr marL="9144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7pPr>
            <a:lvl8pPr marL="13716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8pPr>
            <a:lvl9pPr marL="18288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9pPr>
          </a:lstStyle>
          <a:p>
            <a:pPr>
              <a:defRPr/>
            </a:pPr>
            <a:r>
              <a:rPr lang="en-US" sz="3200" b="1" i="1" kern="0" dirty="0">
                <a:solidFill>
                  <a:schemeClr val="tx1"/>
                </a:solidFill>
                <a:effectLst/>
              </a:rPr>
              <a:t>District Grants</a:t>
            </a:r>
            <a:endParaRPr lang="en-US" sz="3200" b="1" i="1" dirty="0">
              <a:solidFill>
                <a:schemeClr val="tx1"/>
              </a:solidFill>
              <a:effectLst/>
            </a:endParaRPr>
          </a:p>
          <a:p>
            <a:pPr algn="l">
              <a:defRPr/>
            </a:pPr>
            <a:endParaRPr lang="en-US" sz="1600" kern="0" dirty="0">
              <a:solidFill>
                <a:schemeClr val="tx1"/>
              </a:solidFill>
              <a:effectLst/>
            </a:endParaRPr>
          </a:p>
          <a:p>
            <a:pPr algn="l">
              <a:defRPr/>
            </a:pPr>
            <a:r>
              <a:rPr lang="en-US" sz="2800" u="sng" kern="0" dirty="0">
                <a:solidFill>
                  <a:schemeClr val="tx1"/>
                </a:solidFill>
                <a:effectLst/>
                <a:latin typeface="Calibri" pitchFamily="34" charset="0"/>
                <a:cs typeface="Calibri" pitchFamily="34" charset="0"/>
              </a:rPr>
              <a:t>When to Apply for Club Project Grant</a:t>
            </a:r>
          </a:p>
          <a:p>
            <a:pPr algn="l">
              <a:defRPr/>
            </a:pPr>
            <a:endParaRPr lang="en-US" sz="1400" u="sng" kern="0" dirty="0">
              <a:solidFill>
                <a:schemeClr val="tx1"/>
              </a:solidFill>
              <a:effectLst/>
              <a:latin typeface="Calibri" pitchFamily="34" charset="0"/>
              <a:cs typeface="Calibri" pitchFamily="34" charset="0"/>
            </a:endParaRPr>
          </a:p>
          <a:p>
            <a:pPr algn="l" fontAlgn="auto">
              <a:spcBef>
                <a:spcPts val="0"/>
              </a:spcBef>
              <a:spcAft>
                <a:spcPts val="0"/>
              </a:spcAft>
            </a:pPr>
            <a:r>
              <a:rPr lang="en-US" sz="2400" dirty="0">
                <a:solidFill>
                  <a:prstClr val="black"/>
                </a:solidFill>
                <a:effectLst/>
              </a:rPr>
              <a:t>For the Rotary year beginning July 1, 2015, the following dates shall apply:</a:t>
            </a:r>
          </a:p>
          <a:p>
            <a:pPr marL="342900" indent="-342900" algn="l" fontAlgn="auto">
              <a:spcBef>
                <a:spcPts val="0"/>
              </a:spcBef>
              <a:spcAft>
                <a:spcPts val="0"/>
              </a:spcAft>
              <a:buFont typeface="Arial" pitchFamily="34" charset="0"/>
              <a:buChar char="•"/>
            </a:pPr>
            <a:r>
              <a:rPr lang="en-US" sz="2400" dirty="0">
                <a:solidFill>
                  <a:prstClr val="black"/>
                </a:solidFill>
                <a:effectLst/>
                <a:latin typeface="+mj-lt"/>
              </a:rPr>
              <a:t>May 1, 2016 - deadline to submit application paperwork to the District Grant Committee Chair</a:t>
            </a:r>
          </a:p>
          <a:p>
            <a:pPr marL="342900" indent="-342900" algn="l" fontAlgn="auto">
              <a:spcBef>
                <a:spcPts val="0"/>
              </a:spcBef>
              <a:spcAft>
                <a:spcPts val="0"/>
              </a:spcAft>
              <a:buFont typeface="Arial" pitchFamily="34" charset="0"/>
              <a:buChar char="•"/>
            </a:pPr>
            <a:r>
              <a:rPr lang="en-US" sz="2400" dirty="0">
                <a:solidFill>
                  <a:prstClr val="black"/>
                </a:solidFill>
                <a:effectLst/>
                <a:latin typeface="+mj-lt"/>
              </a:rPr>
              <a:t>May 1 - 15, 2016 - District Grant Committee will review submitted applications, contact the submitting club for clarification if necessary, and approved grants</a:t>
            </a:r>
          </a:p>
          <a:p>
            <a:pPr marL="342900" indent="-342900" algn="l" fontAlgn="auto">
              <a:spcBef>
                <a:spcPts val="0"/>
              </a:spcBef>
              <a:spcAft>
                <a:spcPts val="0"/>
              </a:spcAft>
              <a:buFont typeface="Arial" pitchFamily="34" charset="0"/>
              <a:buChar char="•"/>
            </a:pPr>
            <a:r>
              <a:rPr lang="en-US" sz="2400" dirty="0">
                <a:solidFill>
                  <a:prstClr val="black"/>
                </a:solidFill>
                <a:effectLst/>
                <a:latin typeface="+mj-lt"/>
              </a:rPr>
              <a:t>Approved CPGs will be funded in mid to late July, as soon as District Grant funds are received from TRF </a:t>
            </a:r>
          </a:p>
        </p:txBody>
      </p:sp>
      <p:pic>
        <p:nvPicPr>
          <p:cNvPr id="4" name="Picture 2" descr="Yellow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9" name="Rectangle 7"/>
          <p:cNvSpPr>
            <a:spLocks noGrp="1" noChangeArrowheads="1"/>
          </p:cNvSpPr>
          <p:nvPr>
            <p:ph type="title"/>
          </p:nvPr>
        </p:nvSpPr>
        <p:spPr>
          <a:xfrm>
            <a:off x="533400" y="-4763"/>
            <a:ext cx="8077199" cy="690563"/>
          </a:xfrm>
        </p:spPr>
        <p:txBody>
          <a:bodyPr/>
          <a:lstStyle/>
          <a:p>
            <a:pPr eaLnBrk="1" hangingPunct="1">
              <a:defRPr/>
            </a:pPr>
            <a:r>
              <a:rPr lang="en-US" sz="2800" b="1" dirty="0">
                <a:solidFill>
                  <a:srgbClr val="002060"/>
                </a:solidFill>
                <a:effectLst/>
              </a:rPr>
              <a:t>Qualification/Grant Management Training</a:t>
            </a:r>
          </a:p>
        </p:txBody>
      </p:sp>
    </p:spTree>
    <p:extLst>
      <p:ext uri="{BB962C8B-B14F-4D97-AF65-F5344CB8AC3E}">
        <p14:creationId xmlns:p14="http://schemas.microsoft.com/office/powerpoint/2010/main" val="93901293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04800" y="1213658"/>
            <a:ext cx="8534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3600">
                <a:solidFill>
                  <a:srgbClr val="FFDA4E"/>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2pPr>
            <a:lvl3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3pPr>
            <a:lvl4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4pPr>
            <a:lvl5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5pPr>
            <a:lvl6pPr marL="4572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6pPr>
            <a:lvl7pPr marL="9144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7pPr>
            <a:lvl8pPr marL="13716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8pPr>
            <a:lvl9pPr marL="18288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9pPr>
          </a:lstStyle>
          <a:p>
            <a:pPr>
              <a:defRPr/>
            </a:pPr>
            <a:r>
              <a:rPr lang="en-US" sz="3200" b="1" i="1" kern="0" dirty="0">
                <a:solidFill>
                  <a:schemeClr val="tx1"/>
                </a:solidFill>
                <a:effectLst/>
              </a:rPr>
              <a:t>District Grants</a:t>
            </a:r>
            <a:endParaRPr lang="en-US" sz="3200" b="1" i="1" dirty="0">
              <a:solidFill>
                <a:schemeClr val="tx1"/>
              </a:solidFill>
              <a:effectLst/>
            </a:endParaRPr>
          </a:p>
          <a:p>
            <a:pPr algn="l">
              <a:defRPr/>
            </a:pPr>
            <a:endParaRPr lang="en-US" sz="1600" kern="0" dirty="0">
              <a:solidFill>
                <a:schemeClr val="tx1"/>
              </a:solidFill>
              <a:effectLst/>
            </a:endParaRPr>
          </a:p>
          <a:p>
            <a:pPr algn="l">
              <a:defRPr/>
            </a:pPr>
            <a:r>
              <a:rPr lang="en-US" sz="2800" u="sng" kern="0" dirty="0">
                <a:solidFill>
                  <a:schemeClr val="tx1"/>
                </a:solidFill>
                <a:effectLst/>
                <a:latin typeface="Calibri" pitchFamily="34" charset="0"/>
                <a:cs typeface="Calibri" pitchFamily="34" charset="0"/>
              </a:rPr>
              <a:t>Club Project Grant - Reporting Requirements </a:t>
            </a:r>
          </a:p>
          <a:p>
            <a:pPr algn="l">
              <a:defRPr/>
            </a:pPr>
            <a:endParaRPr lang="en-US" sz="1400" u="sng" kern="0" dirty="0">
              <a:solidFill>
                <a:schemeClr val="tx1"/>
              </a:solidFill>
              <a:effectLst/>
              <a:latin typeface="Calibri" pitchFamily="34" charset="0"/>
              <a:cs typeface="Calibri" pitchFamily="34" charset="0"/>
            </a:endParaRPr>
          </a:p>
          <a:p>
            <a:pPr algn="l" fontAlgn="auto">
              <a:spcBef>
                <a:spcPts val="0"/>
              </a:spcBef>
              <a:spcAft>
                <a:spcPts val="0"/>
              </a:spcAft>
            </a:pPr>
            <a:r>
              <a:rPr lang="en-US" sz="2400" dirty="0">
                <a:solidFill>
                  <a:prstClr val="black"/>
                </a:solidFill>
                <a:effectLst/>
              </a:rPr>
              <a:t>A final report is due within </a:t>
            </a:r>
            <a:r>
              <a:rPr lang="en-US" sz="2400" b="1" i="1" dirty="0">
                <a:solidFill>
                  <a:prstClr val="black"/>
                </a:solidFill>
                <a:effectLst/>
              </a:rPr>
              <a:t>one month</a:t>
            </a:r>
            <a:r>
              <a:rPr lang="en-US" sz="2400" dirty="0">
                <a:solidFill>
                  <a:prstClr val="black"/>
                </a:solidFill>
                <a:effectLst/>
              </a:rPr>
              <a:t> of the completion of the project to the District Grant Committee.  </a:t>
            </a:r>
          </a:p>
          <a:p>
            <a:pPr marL="342900" indent="-342900" algn="l" fontAlgn="auto">
              <a:spcBef>
                <a:spcPts val="0"/>
              </a:spcBef>
              <a:spcAft>
                <a:spcPts val="0"/>
              </a:spcAft>
              <a:buFont typeface="Arial" pitchFamily="34" charset="0"/>
              <a:buChar char="•"/>
            </a:pPr>
            <a:r>
              <a:rPr lang="en-US" sz="2400" dirty="0">
                <a:solidFill>
                  <a:prstClr val="black"/>
                </a:solidFill>
                <a:effectLst/>
              </a:rPr>
              <a:t>Interim reports are required on January 15, 2017. </a:t>
            </a:r>
          </a:p>
          <a:p>
            <a:pPr marL="342900" indent="-342900" algn="l" fontAlgn="auto">
              <a:spcBef>
                <a:spcPts val="0"/>
              </a:spcBef>
              <a:spcAft>
                <a:spcPts val="0"/>
              </a:spcAft>
              <a:buFont typeface="Arial" pitchFamily="34" charset="0"/>
              <a:buChar char="•"/>
            </a:pPr>
            <a:r>
              <a:rPr lang="en-US" sz="2400" dirty="0">
                <a:solidFill>
                  <a:prstClr val="black"/>
                </a:solidFill>
                <a:effectLst/>
              </a:rPr>
              <a:t>The project must be completed on or before May 1, 2017 and the final report must be received and accepted on or before the June 1, 2017. </a:t>
            </a:r>
          </a:p>
        </p:txBody>
      </p:sp>
      <p:pic>
        <p:nvPicPr>
          <p:cNvPr id="4" name="Picture 2" descr="Yellow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9" name="Rectangle 7"/>
          <p:cNvSpPr>
            <a:spLocks noGrp="1" noChangeArrowheads="1"/>
          </p:cNvSpPr>
          <p:nvPr>
            <p:ph type="title"/>
          </p:nvPr>
        </p:nvSpPr>
        <p:spPr>
          <a:xfrm>
            <a:off x="533400" y="-4763"/>
            <a:ext cx="8153399" cy="690563"/>
          </a:xfrm>
        </p:spPr>
        <p:txBody>
          <a:bodyPr/>
          <a:lstStyle/>
          <a:p>
            <a:pPr eaLnBrk="1" hangingPunct="1">
              <a:defRPr/>
            </a:pPr>
            <a:r>
              <a:rPr lang="en-US" sz="2800" b="1" dirty="0">
                <a:solidFill>
                  <a:srgbClr val="002060"/>
                </a:solidFill>
                <a:effectLst/>
              </a:rPr>
              <a:t>Qualification/Grant Management Training</a:t>
            </a: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2481" y="4771244"/>
            <a:ext cx="1341437"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C:\Users\Randi Duckworth\AppData\Local\Microsoft\Windows\Temporary Internet Files\Content.IE5\3GBGREZO\MC90015675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8320" y="5096199"/>
            <a:ext cx="1813255" cy="1375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08341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04800" y="1213658"/>
            <a:ext cx="8534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3600">
                <a:solidFill>
                  <a:srgbClr val="FFDA4E"/>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2pPr>
            <a:lvl3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3pPr>
            <a:lvl4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4pPr>
            <a:lvl5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5pPr>
            <a:lvl6pPr marL="4572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6pPr>
            <a:lvl7pPr marL="9144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7pPr>
            <a:lvl8pPr marL="13716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8pPr>
            <a:lvl9pPr marL="18288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9pPr>
          </a:lstStyle>
          <a:p>
            <a:pPr>
              <a:defRPr/>
            </a:pPr>
            <a:r>
              <a:rPr lang="en-US" sz="3200" b="1" i="1" kern="0" dirty="0">
                <a:solidFill>
                  <a:schemeClr val="tx1"/>
                </a:solidFill>
                <a:effectLst/>
              </a:rPr>
              <a:t>District Grants</a:t>
            </a:r>
            <a:endParaRPr lang="en-US" sz="3200" b="1" i="1" dirty="0">
              <a:solidFill>
                <a:schemeClr val="tx1"/>
              </a:solidFill>
              <a:effectLst/>
            </a:endParaRPr>
          </a:p>
          <a:p>
            <a:pPr algn="l">
              <a:defRPr/>
            </a:pPr>
            <a:endParaRPr lang="en-US" sz="1600" kern="0" dirty="0">
              <a:solidFill>
                <a:schemeClr val="tx1"/>
              </a:solidFill>
              <a:effectLst/>
            </a:endParaRPr>
          </a:p>
          <a:p>
            <a:pPr algn="l">
              <a:defRPr/>
            </a:pPr>
            <a:r>
              <a:rPr lang="en-US" sz="2800" u="sng" kern="0" dirty="0">
                <a:solidFill>
                  <a:schemeClr val="tx1"/>
                </a:solidFill>
                <a:effectLst/>
                <a:latin typeface="Calibri" pitchFamily="34" charset="0"/>
                <a:cs typeface="Calibri" pitchFamily="34" charset="0"/>
              </a:rPr>
              <a:t>Club Project Grant - Reporting Requirements</a:t>
            </a:r>
          </a:p>
          <a:p>
            <a:pPr algn="l">
              <a:defRPr/>
            </a:pPr>
            <a:endParaRPr lang="en-US" sz="1400" u="sng" kern="0" dirty="0">
              <a:solidFill>
                <a:schemeClr val="tx1"/>
              </a:solidFill>
              <a:effectLst/>
              <a:latin typeface="Calibri" pitchFamily="34" charset="0"/>
              <a:cs typeface="Calibri" pitchFamily="34" charset="0"/>
            </a:endParaRPr>
          </a:p>
          <a:p>
            <a:pPr marL="342900" indent="-342900" algn="l" fontAlgn="auto">
              <a:spcBef>
                <a:spcPts val="0"/>
              </a:spcBef>
              <a:spcAft>
                <a:spcPts val="0"/>
              </a:spcAft>
              <a:buFont typeface="Arial" pitchFamily="34" charset="0"/>
              <a:buChar char="•"/>
            </a:pPr>
            <a:r>
              <a:rPr lang="en-US" sz="2400" dirty="0">
                <a:solidFill>
                  <a:prstClr val="black"/>
                </a:solidFill>
                <a:effectLst/>
              </a:rPr>
              <a:t>An interim report should provide the status of the project and projected completion date and actual and future expenditures against budget. </a:t>
            </a:r>
          </a:p>
          <a:p>
            <a:pPr marL="342900" indent="-342900" algn="l" fontAlgn="auto">
              <a:spcBef>
                <a:spcPts val="0"/>
              </a:spcBef>
              <a:spcAft>
                <a:spcPts val="0"/>
              </a:spcAft>
              <a:buFont typeface="Arial" pitchFamily="34" charset="0"/>
              <a:buChar char="•"/>
            </a:pPr>
            <a:r>
              <a:rPr lang="en-US" sz="2400" dirty="0">
                <a:solidFill>
                  <a:prstClr val="black"/>
                </a:solidFill>
                <a:effectLst/>
              </a:rPr>
              <a:t>The final report is to provide photographs, media coverage and actual expenditure against budget. The club must submit receipts (matched against budget items) and an accounting of all expenditure of grant funds. Grant funds not used must be returned to the district.</a:t>
            </a:r>
          </a:p>
          <a:p>
            <a:pPr marL="342900" indent="-342900" algn="l" fontAlgn="auto">
              <a:spcBef>
                <a:spcPts val="0"/>
              </a:spcBef>
              <a:spcAft>
                <a:spcPts val="0"/>
              </a:spcAft>
              <a:buFont typeface="Arial" pitchFamily="34" charset="0"/>
              <a:buChar char="•"/>
            </a:pPr>
            <a:r>
              <a:rPr lang="en-US" sz="1400" b="1" u="sng" dirty="0">
                <a:solidFill>
                  <a:prstClr val="black"/>
                </a:solidFill>
                <a:effectLst/>
              </a:rPr>
              <a:t>All reports and supporting documentation  Club Project Grant must be kept by the club for seven years after project completion and acceptance of the final report by the District Grants Subcommittee.</a:t>
            </a:r>
          </a:p>
        </p:txBody>
      </p:sp>
      <p:pic>
        <p:nvPicPr>
          <p:cNvPr id="4" name="Picture 2" descr="Yellow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9" name="Rectangle 7"/>
          <p:cNvSpPr>
            <a:spLocks noGrp="1" noChangeArrowheads="1"/>
          </p:cNvSpPr>
          <p:nvPr>
            <p:ph type="title"/>
          </p:nvPr>
        </p:nvSpPr>
        <p:spPr>
          <a:xfrm>
            <a:off x="533400" y="-4763"/>
            <a:ext cx="8077199" cy="690563"/>
          </a:xfrm>
        </p:spPr>
        <p:txBody>
          <a:bodyPr/>
          <a:lstStyle/>
          <a:p>
            <a:pPr eaLnBrk="1" hangingPunct="1">
              <a:defRPr/>
            </a:pPr>
            <a:r>
              <a:rPr lang="en-US" sz="2800" b="1" dirty="0">
                <a:solidFill>
                  <a:srgbClr val="002060"/>
                </a:solidFill>
                <a:effectLst/>
              </a:rPr>
              <a:t>Qualification/Grant Management Training</a:t>
            </a:r>
          </a:p>
        </p:txBody>
      </p:sp>
    </p:spTree>
    <p:extLst>
      <p:ext uri="{BB962C8B-B14F-4D97-AF65-F5344CB8AC3E}">
        <p14:creationId xmlns:p14="http://schemas.microsoft.com/office/powerpoint/2010/main" val="271473966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04800" y="1213658"/>
            <a:ext cx="8534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3600">
                <a:solidFill>
                  <a:srgbClr val="FFDA4E"/>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2pPr>
            <a:lvl3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3pPr>
            <a:lvl4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4pPr>
            <a:lvl5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5pPr>
            <a:lvl6pPr marL="4572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6pPr>
            <a:lvl7pPr marL="9144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7pPr>
            <a:lvl8pPr marL="13716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8pPr>
            <a:lvl9pPr marL="18288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9pPr>
          </a:lstStyle>
          <a:p>
            <a:pPr>
              <a:defRPr/>
            </a:pPr>
            <a:r>
              <a:rPr lang="en-US" sz="3200" b="1" i="1" kern="0" dirty="0">
                <a:solidFill>
                  <a:schemeClr val="tx1"/>
                </a:solidFill>
                <a:effectLst/>
              </a:rPr>
              <a:t>District Grants</a:t>
            </a:r>
            <a:endParaRPr lang="en-US" sz="3200" b="1" i="1" dirty="0">
              <a:solidFill>
                <a:schemeClr val="tx1"/>
              </a:solidFill>
              <a:effectLst/>
            </a:endParaRPr>
          </a:p>
          <a:p>
            <a:pPr algn="l">
              <a:defRPr/>
            </a:pPr>
            <a:endParaRPr lang="en-US" sz="1600" kern="0" dirty="0">
              <a:solidFill>
                <a:schemeClr val="tx1"/>
              </a:solidFill>
              <a:effectLst/>
            </a:endParaRPr>
          </a:p>
          <a:p>
            <a:pPr algn="l">
              <a:defRPr/>
            </a:pPr>
            <a:r>
              <a:rPr lang="en-US" sz="2800" u="sng" kern="0" dirty="0">
                <a:solidFill>
                  <a:schemeClr val="tx1"/>
                </a:solidFill>
                <a:effectLst/>
                <a:latin typeface="Calibri" pitchFamily="34" charset="0"/>
                <a:cs typeface="Calibri" pitchFamily="34" charset="0"/>
              </a:rPr>
              <a:t>Club Project Grant – Consequences of Failure!</a:t>
            </a:r>
          </a:p>
          <a:p>
            <a:pPr algn="l">
              <a:defRPr/>
            </a:pPr>
            <a:endParaRPr lang="en-US" sz="1400" u="sng" kern="0" dirty="0">
              <a:solidFill>
                <a:schemeClr val="tx1"/>
              </a:solidFill>
              <a:effectLst/>
              <a:latin typeface="Calibri" pitchFamily="34" charset="0"/>
              <a:cs typeface="Calibri" pitchFamily="34" charset="0"/>
            </a:endParaRPr>
          </a:p>
        </p:txBody>
      </p:sp>
      <p:pic>
        <p:nvPicPr>
          <p:cNvPr id="4" name="Picture 2" descr="Yellow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9" name="Rectangle 7"/>
          <p:cNvSpPr>
            <a:spLocks noGrp="1" noChangeArrowheads="1"/>
          </p:cNvSpPr>
          <p:nvPr>
            <p:ph type="title"/>
          </p:nvPr>
        </p:nvSpPr>
        <p:spPr>
          <a:xfrm>
            <a:off x="533400" y="-4763"/>
            <a:ext cx="8077199" cy="690563"/>
          </a:xfrm>
        </p:spPr>
        <p:txBody>
          <a:bodyPr/>
          <a:lstStyle/>
          <a:p>
            <a:pPr eaLnBrk="1" hangingPunct="1">
              <a:defRPr/>
            </a:pPr>
            <a:r>
              <a:rPr lang="en-US" sz="2800" b="1" dirty="0">
                <a:solidFill>
                  <a:srgbClr val="002060"/>
                </a:solidFill>
                <a:effectLst/>
              </a:rPr>
              <a:t>Qualification/Grant Management Training</a:t>
            </a:r>
          </a:p>
        </p:txBody>
      </p:sp>
      <p:sp>
        <p:nvSpPr>
          <p:cNvPr id="5" name="TextBox 4"/>
          <p:cNvSpPr txBox="1"/>
          <p:nvPr/>
        </p:nvSpPr>
        <p:spPr>
          <a:xfrm>
            <a:off x="318654" y="2667000"/>
            <a:ext cx="4253346" cy="3416320"/>
          </a:xfrm>
          <a:prstGeom prst="rect">
            <a:avLst/>
          </a:prstGeom>
          <a:noFill/>
        </p:spPr>
        <p:txBody>
          <a:bodyPr wrap="square" rtlCol="0">
            <a:spAutoFit/>
          </a:bodyPr>
          <a:lstStyle/>
          <a:p>
            <a:pPr fontAlgn="auto">
              <a:spcBef>
                <a:spcPts val="0"/>
              </a:spcBef>
              <a:spcAft>
                <a:spcPts val="0"/>
              </a:spcAft>
            </a:pPr>
            <a:r>
              <a:rPr lang="en-US" sz="2400" dirty="0">
                <a:solidFill>
                  <a:prstClr val="black"/>
                </a:solidFill>
                <a:latin typeface="+mj-lt"/>
                <a:cs typeface="+mn-cs"/>
              </a:rPr>
              <a:t>Failure to follow the requirements as outlined in the district manual, failure to complete the project, or failure to timely file the final report may disqualify the club from future club project grants and/or necessitate the repayment of funds received. </a:t>
            </a:r>
          </a:p>
        </p:txBody>
      </p:sp>
      <p:pic>
        <p:nvPicPr>
          <p:cNvPr id="6" name="Picture 2" descr="C:\Users\Randi Duckworth\AppData\Local\Microsoft\Windows\Temporary Internet Files\Content.IE5\3GBGREZO\MC90008904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6940" y="2718968"/>
            <a:ext cx="4228282" cy="3752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42825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04800" y="1213658"/>
            <a:ext cx="8534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3600">
                <a:solidFill>
                  <a:srgbClr val="FFDA4E"/>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2pPr>
            <a:lvl3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3pPr>
            <a:lvl4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4pPr>
            <a:lvl5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5pPr>
            <a:lvl6pPr marL="4572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6pPr>
            <a:lvl7pPr marL="9144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7pPr>
            <a:lvl8pPr marL="13716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8pPr>
            <a:lvl9pPr marL="18288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9pPr>
          </a:lstStyle>
          <a:p>
            <a:pPr>
              <a:defRPr/>
            </a:pPr>
            <a:r>
              <a:rPr lang="en-US" sz="3200" b="1" i="1" kern="0" dirty="0">
                <a:solidFill>
                  <a:schemeClr val="tx1"/>
                </a:solidFill>
                <a:effectLst/>
              </a:rPr>
              <a:t>District Grants</a:t>
            </a:r>
            <a:endParaRPr lang="en-US" sz="3200" b="1" i="1" dirty="0">
              <a:solidFill>
                <a:schemeClr val="tx1"/>
              </a:solidFill>
              <a:effectLst/>
            </a:endParaRPr>
          </a:p>
          <a:p>
            <a:pPr algn="l">
              <a:defRPr/>
            </a:pPr>
            <a:endParaRPr lang="en-US" sz="1600" kern="0" dirty="0">
              <a:solidFill>
                <a:schemeClr val="tx1"/>
              </a:solidFill>
              <a:effectLst/>
            </a:endParaRPr>
          </a:p>
          <a:p>
            <a:pPr algn="l">
              <a:defRPr/>
            </a:pPr>
            <a:r>
              <a:rPr lang="en-US" sz="2800" u="sng" kern="0" dirty="0">
                <a:solidFill>
                  <a:schemeClr val="tx1"/>
                </a:solidFill>
                <a:effectLst/>
                <a:latin typeface="Calibri" pitchFamily="34" charset="0"/>
                <a:cs typeface="Calibri" pitchFamily="34" charset="0"/>
              </a:rPr>
              <a:t>Club Project Grant - Documentation Requirements</a:t>
            </a:r>
          </a:p>
          <a:p>
            <a:pPr algn="l">
              <a:defRPr/>
            </a:pPr>
            <a:endParaRPr lang="en-US" sz="1400" u="sng" kern="0" dirty="0">
              <a:solidFill>
                <a:schemeClr val="tx1"/>
              </a:solidFill>
              <a:effectLst/>
              <a:latin typeface="Calibri" pitchFamily="34" charset="0"/>
              <a:cs typeface="Calibri" pitchFamily="34" charset="0"/>
            </a:endParaRPr>
          </a:p>
          <a:p>
            <a:pPr algn="l" fontAlgn="auto">
              <a:spcBef>
                <a:spcPts val="0"/>
              </a:spcBef>
              <a:spcAft>
                <a:spcPts val="0"/>
              </a:spcAft>
            </a:pPr>
            <a:r>
              <a:rPr lang="en-US" sz="2400" dirty="0">
                <a:solidFill>
                  <a:prstClr val="black"/>
                </a:solidFill>
                <a:effectLst/>
              </a:rPr>
              <a:t>The documents that must be maintained and available to TRF for audit include, but are not limited to:</a:t>
            </a:r>
          </a:p>
          <a:p>
            <a:pPr marL="342900" indent="-342900" algn="l" fontAlgn="auto">
              <a:spcBef>
                <a:spcPts val="0"/>
              </a:spcBef>
              <a:spcAft>
                <a:spcPts val="0"/>
              </a:spcAft>
              <a:buFont typeface="+mj-lt"/>
              <a:buAutoNum type="arabicPeriod"/>
            </a:pPr>
            <a:r>
              <a:rPr lang="en-US" sz="1800" dirty="0">
                <a:solidFill>
                  <a:prstClr val="black"/>
                </a:solidFill>
                <a:effectLst/>
              </a:rPr>
              <a:t>All bank account information.</a:t>
            </a:r>
          </a:p>
          <a:p>
            <a:pPr marL="342900" indent="-342900" algn="l" fontAlgn="auto">
              <a:spcBef>
                <a:spcPts val="0"/>
              </a:spcBef>
              <a:spcAft>
                <a:spcPts val="0"/>
              </a:spcAft>
              <a:buFont typeface="+mj-lt"/>
              <a:buAutoNum type="arabicPeriod"/>
            </a:pPr>
            <a:r>
              <a:rPr lang="en-US" sz="1800" dirty="0">
                <a:solidFill>
                  <a:prstClr val="black"/>
                </a:solidFill>
                <a:effectLst/>
              </a:rPr>
              <a:t>Copies of bank statements.</a:t>
            </a:r>
          </a:p>
          <a:p>
            <a:pPr marL="342900" indent="-342900" algn="l" fontAlgn="auto">
              <a:spcBef>
                <a:spcPts val="0"/>
              </a:spcBef>
              <a:spcAft>
                <a:spcPts val="0"/>
              </a:spcAft>
              <a:buFont typeface="+mj-lt"/>
              <a:buAutoNum type="arabicPeriod"/>
            </a:pPr>
            <a:r>
              <a:rPr lang="en-US" sz="1800" dirty="0">
                <a:solidFill>
                  <a:prstClr val="black"/>
                </a:solidFill>
                <a:effectLst/>
              </a:rPr>
              <a:t>Documentation of change in payee signatories, if any.</a:t>
            </a:r>
          </a:p>
          <a:p>
            <a:pPr marL="342900" indent="-342900" algn="l" fontAlgn="auto">
              <a:spcBef>
                <a:spcPts val="0"/>
              </a:spcBef>
              <a:spcAft>
                <a:spcPts val="0"/>
              </a:spcAft>
              <a:buFont typeface="+mj-lt"/>
              <a:buAutoNum type="arabicPeriod"/>
            </a:pPr>
            <a:r>
              <a:rPr lang="en-US" sz="1800" dirty="0">
                <a:solidFill>
                  <a:prstClr val="black"/>
                </a:solidFill>
                <a:effectLst/>
              </a:rPr>
              <a:t>The General ledger with all of the itemized deposits, withdrawals, expenditures and journal entries.</a:t>
            </a:r>
          </a:p>
          <a:p>
            <a:pPr marL="342900" indent="-342900" algn="l" fontAlgn="auto">
              <a:spcBef>
                <a:spcPts val="0"/>
              </a:spcBef>
              <a:spcAft>
                <a:spcPts val="0"/>
              </a:spcAft>
              <a:buFont typeface="+mj-lt"/>
              <a:buAutoNum type="arabicPeriod"/>
            </a:pPr>
            <a:r>
              <a:rPr lang="en-US" sz="1800" dirty="0">
                <a:solidFill>
                  <a:prstClr val="black"/>
                </a:solidFill>
                <a:effectLst/>
              </a:rPr>
              <a:t>The procedure for storing documents and archives (hard copies/electronic copies).</a:t>
            </a:r>
          </a:p>
          <a:p>
            <a:pPr marL="342900" indent="-342900" algn="l" fontAlgn="auto">
              <a:spcBef>
                <a:spcPts val="0"/>
              </a:spcBef>
              <a:spcAft>
                <a:spcPts val="0"/>
              </a:spcAft>
              <a:buFont typeface="+mj-lt"/>
              <a:buAutoNum type="arabicPeriod"/>
            </a:pPr>
            <a:r>
              <a:rPr lang="en-US" sz="1800" dirty="0">
                <a:solidFill>
                  <a:prstClr val="black"/>
                </a:solidFill>
                <a:effectLst/>
              </a:rPr>
              <a:t>Grant application documents.</a:t>
            </a:r>
          </a:p>
          <a:p>
            <a:pPr marL="342900" indent="-342900" algn="l" fontAlgn="auto">
              <a:spcBef>
                <a:spcPts val="0"/>
              </a:spcBef>
              <a:spcAft>
                <a:spcPts val="0"/>
              </a:spcAft>
              <a:buFont typeface="+mj-lt"/>
              <a:buAutoNum type="arabicPeriod"/>
            </a:pPr>
            <a:r>
              <a:rPr lang="en-US" sz="1800" dirty="0">
                <a:solidFill>
                  <a:prstClr val="black"/>
                </a:solidFill>
                <a:effectLst/>
              </a:rPr>
              <a:t>Grant reports from sponsoring clubs or other participants.</a:t>
            </a:r>
          </a:p>
          <a:p>
            <a:pPr marL="342900" indent="-342900" algn="l" fontAlgn="auto">
              <a:spcBef>
                <a:spcPts val="0"/>
              </a:spcBef>
              <a:spcAft>
                <a:spcPts val="0"/>
              </a:spcAft>
              <a:buFont typeface="+mj-lt"/>
              <a:buAutoNum type="arabicPeriod"/>
            </a:pPr>
            <a:r>
              <a:rPr lang="en-US" sz="1800" dirty="0">
                <a:solidFill>
                  <a:prstClr val="black"/>
                </a:solidFill>
                <a:effectLst/>
              </a:rPr>
              <a:t>Copies of receipts, invoices and other grant documentation.</a:t>
            </a:r>
          </a:p>
          <a:p>
            <a:pPr marL="342900" indent="-342900" algn="l" fontAlgn="auto">
              <a:spcBef>
                <a:spcPts val="0"/>
              </a:spcBef>
              <a:spcAft>
                <a:spcPts val="0"/>
              </a:spcAft>
              <a:buFont typeface="+mj-lt"/>
              <a:buAutoNum type="arabicPeriod"/>
            </a:pPr>
            <a:r>
              <a:rPr lang="en-US" sz="1800" dirty="0">
                <a:solidFill>
                  <a:prstClr val="black"/>
                </a:solidFill>
                <a:effectLst/>
              </a:rPr>
              <a:t>Completed project photos where applicable.</a:t>
            </a:r>
          </a:p>
          <a:p>
            <a:pPr algn="l">
              <a:defRPr/>
            </a:pPr>
            <a:endParaRPr lang="en-US" sz="1400" u="sng" kern="0" dirty="0">
              <a:solidFill>
                <a:schemeClr val="tx1"/>
              </a:solidFill>
              <a:effectLst/>
              <a:latin typeface="Calibri" pitchFamily="34" charset="0"/>
              <a:cs typeface="Calibri" pitchFamily="34" charset="0"/>
            </a:endParaRPr>
          </a:p>
        </p:txBody>
      </p:sp>
      <p:pic>
        <p:nvPicPr>
          <p:cNvPr id="4" name="Picture 2" descr="Yellow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9" name="Rectangle 7"/>
          <p:cNvSpPr>
            <a:spLocks noGrp="1" noChangeArrowheads="1"/>
          </p:cNvSpPr>
          <p:nvPr>
            <p:ph type="title"/>
          </p:nvPr>
        </p:nvSpPr>
        <p:spPr>
          <a:xfrm>
            <a:off x="533400" y="-4763"/>
            <a:ext cx="8077199" cy="690563"/>
          </a:xfrm>
        </p:spPr>
        <p:txBody>
          <a:bodyPr/>
          <a:lstStyle/>
          <a:p>
            <a:pPr eaLnBrk="1" hangingPunct="1">
              <a:defRPr/>
            </a:pPr>
            <a:r>
              <a:rPr lang="en-US" sz="2800" b="1" dirty="0">
                <a:solidFill>
                  <a:srgbClr val="002060"/>
                </a:solidFill>
                <a:effectLst/>
              </a:rPr>
              <a:t>Qualification/Grant Management Training</a:t>
            </a:r>
          </a:p>
        </p:txBody>
      </p:sp>
      <p:pic>
        <p:nvPicPr>
          <p:cNvPr id="5" name="Picture 2" descr="C:\Users\Randi Duckworth\AppData\Local\Microsoft\Windows\Temporary Internet Files\Content.IE5\LIXNUDX6\MC90043263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9619" y="4865023"/>
            <a:ext cx="1828799" cy="1828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10792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04800" y="1213658"/>
            <a:ext cx="8534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3600">
                <a:solidFill>
                  <a:srgbClr val="FFDA4E"/>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2pPr>
            <a:lvl3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3pPr>
            <a:lvl4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4pPr>
            <a:lvl5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5pPr>
            <a:lvl6pPr marL="4572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6pPr>
            <a:lvl7pPr marL="9144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7pPr>
            <a:lvl8pPr marL="13716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8pPr>
            <a:lvl9pPr marL="18288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9pPr>
          </a:lstStyle>
          <a:p>
            <a:pPr>
              <a:defRPr/>
            </a:pPr>
            <a:r>
              <a:rPr lang="en-US" sz="3200" b="1" i="1" kern="0">
                <a:solidFill>
                  <a:schemeClr val="tx1"/>
                </a:solidFill>
                <a:effectLst/>
              </a:rPr>
              <a:t>District Grants</a:t>
            </a:r>
            <a:endParaRPr lang="en-US" sz="3200" b="1" i="1" dirty="0">
              <a:solidFill>
                <a:schemeClr val="tx1"/>
              </a:solidFill>
              <a:effectLst/>
            </a:endParaRPr>
          </a:p>
          <a:p>
            <a:pPr algn="l">
              <a:defRPr/>
            </a:pPr>
            <a:endParaRPr lang="en-US" sz="1600" kern="0" dirty="0">
              <a:solidFill>
                <a:schemeClr val="tx1"/>
              </a:solidFill>
              <a:effectLst/>
            </a:endParaRPr>
          </a:p>
          <a:p>
            <a:pPr algn="l">
              <a:defRPr/>
            </a:pPr>
            <a:r>
              <a:rPr lang="en-US" sz="2800" u="sng" kern="0" dirty="0">
                <a:solidFill>
                  <a:schemeClr val="tx1"/>
                </a:solidFill>
                <a:effectLst/>
                <a:latin typeface="Calibri" pitchFamily="34" charset="0"/>
              </a:rPr>
              <a:t>Questions?</a:t>
            </a:r>
          </a:p>
        </p:txBody>
      </p:sp>
      <p:pic>
        <p:nvPicPr>
          <p:cNvPr id="4" name="Picture 2" descr="Yellow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9" name="Rectangle 7"/>
          <p:cNvSpPr>
            <a:spLocks noGrp="1" noChangeArrowheads="1"/>
          </p:cNvSpPr>
          <p:nvPr>
            <p:ph type="title"/>
          </p:nvPr>
        </p:nvSpPr>
        <p:spPr>
          <a:xfrm>
            <a:off x="533400" y="-4763"/>
            <a:ext cx="8077199" cy="690563"/>
          </a:xfrm>
        </p:spPr>
        <p:txBody>
          <a:bodyPr/>
          <a:lstStyle/>
          <a:p>
            <a:pPr eaLnBrk="1" hangingPunct="1">
              <a:defRPr/>
            </a:pPr>
            <a:r>
              <a:rPr lang="en-US" sz="2800" b="1" dirty="0">
                <a:solidFill>
                  <a:srgbClr val="002060"/>
                </a:solidFill>
                <a:effectLst/>
              </a:rPr>
              <a:t>Qualification/Grant Management Training</a:t>
            </a:r>
          </a:p>
        </p:txBody>
      </p:sp>
      <p:pic>
        <p:nvPicPr>
          <p:cNvPr id="6" name="Picture 3" descr="C:\Users\Randi Duckworth\AppData\Local\Microsoft\Windows\Temporary Internet Files\Content.IE5\3GBGREZO\MC900441523[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8138" y="2037026"/>
            <a:ext cx="5203825" cy="4445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56941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04800" y="1213658"/>
            <a:ext cx="8534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3600">
                <a:solidFill>
                  <a:srgbClr val="FFDA4E"/>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2pPr>
            <a:lvl3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3pPr>
            <a:lvl4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4pPr>
            <a:lvl5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5pPr>
            <a:lvl6pPr marL="4572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6pPr>
            <a:lvl7pPr marL="9144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7pPr>
            <a:lvl8pPr marL="13716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8pPr>
            <a:lvl9pPr marL="18288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9pPr>
          </a:lstStyle>
          <a:p>
            <a:pPr>
              <a:defRPr/>
            </a:pPr>
            <a:r>
              <a:rPr lang="en-US" sz="3200" b="1" i="1" kern="0" dirty="0">
                <a:solidFill>
                  <a:schemeClr val="tx1"/>
                </a:solidFill>
                <a:effectLst/>
              </a:rPr>
              <a:t>Global Grants</a:t>
            </a:r>
            <a:endParaRPr lang="en-US" sz="3200" b="1" i="1" dirty="0">
              <a:solidFill>
                <a:schemeClr val="tx1"/>
              </a:solidFill>
              <a:effectLst/>
            </a:endParaRPr>
          </a:p>
          <a:p>
            <a:pPr algn="l">
              <a:defRPr/>
            </a:pPr>
            <a:endParaRPr lang="en-US" sz="1600" kern="0" dirty="0">
              <a:solidFill>
                <a:schemeClr val="tx1"/>
              </a:solidFill>
              <a:effectLst/>
            </a:endParaRPr>
          </a:p>
          <a:p>
            <a:pPr algn="l">
              <a:defRPr/>
            </a:pPr>
            <a:r>
              <a:rPr lang="en-US" sz="2800" u="sng" kern="0" dirty="0">
                <a:solidFill>
                  <a:schemeClr val="tx1"/>
                </a:solidFill>
                <a:effectLst/>
                <a:latin typeface="Calibri" pitchFamily="34" charset="0"/>
                <a:cs typeface="Calibri" pitchFamily="34" charset="0"/>
              </a:rPr>
              <a:t>Global Grants Must:</a:t>
            </a:r>
          </a:p>
          <a:p>
            <a:pPr algn="l">
              <a:defRPr/>
            </a:pPr>
            <a:endParaRPr lang="en-US" sz="1400" u="sng" kern="0"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a:p>
            <a:pPr marL="342900" lvl="0" indent="-342900" algn="l" fontAlgn="auto">
              <a:spcBef>
                <a:spcPts val="0"/>
              </a:spcBef>
              <a:spcAft>
                <a:spcPts val="0"/>
              </a:spcAft>
              <a:buFont typeface="Arial" pitchFamily="34" charset="0"/>
              <a:buChar char="•"/>
            </a:pPr>
            <a:r>
              <a:rPr lang="en-US" sz="2000" b="1" dirty="0">
                <a:solidFill>
                  <a:prstClr val="black"/>
                </a:solidFill>
                <a:effectLst/>
                <a:cs typeface="Arial" charset="0"/>
              </a:rPr>
              <a:t>Support communities in Rotary countries </a:t>
            </a:r>
            <a:r>
              <a:rPr lang="en-US" sz="1800" dirty="0">
                <a:solidFill>
                  <a:prstClr val="black"/>
                </a:solidFill>
                <a:effectLst/>
                <a:cs typeface="Arial" charset="0"/>
              </a:rPr>
              <a:t>and geographical areas.</a:t>
            </a:r>
          </a:p>
          <a:p>
            <a:pPr marL="342900" indent="-342900" algn="l" fontAlgn="auto">
              <a:spcBef>
                <a:spcPts val="0"/>
              </a:spcBef>
              <a:spcAft>
                <a:spcPts val="0"/>
              </a:spcAft>
              <a:buFont typeface="Arial" pitchFamily="34" charset="0"/>
              <a:buChar char="•"/>
            </a:pPr>
            <a:r>
              <a:rPr lang="en-US" sz="2000" b="1" dirty="0">
                <a:solidFill>
                  <a:prstClr val="black"/>
                </a:solidFill>
                <a:effectLst/>
              </a:rPr>
              <a:t>Align with one or more of Rotary’s areas of focus</a:t>
            </a:r>
            <a:r>
              <a:rPr lang="en-US" sz="2000" dirty="0">
                <a:solidFill>
                  <a:prstClr val="black"/>
                </a:solidFill>
                <a:effectLst/>
              </a:rPr>
              <a:t>.</a:t>
            </a:r>
          </a:p>
          <a:p>
            <a:pPr marL="342900" indent="-342900" algn="l" fontAlgn="auto">
              <a:spcBef>
                <a:spcPts val="0"/>
              </a:spcBef>
              <a:spcAft>
                <a:spcPts val="0"/>
              </a:spcAft>
              <a:buFont typeface="Arial" pitchFamily="34" charset="0"/>
              <a:buChar char="•"/>
            </a:pPr>
            <a:r>
              <a:rPr lang="en-US" sz="2000" b="1" dirty="0">
                <a:solidFill>
                  <a:prstClr val="black"/>
                </a:solidFill>
                <a:effectLst/>
              </a:rPr>
              <a:t>Be  sustainable</a:t>
            </a:r>
            <a:r>
              <a:rPr lang="en-US" sz="2000" dirty="0">
                <a:solidFill>
                  <a:prstClr val="black"/>
                </a:solidFill>
                <a:effectLst/>
              </a:rPr>
              <a:t>.  </a:t>
            </a:r>
            <a:r>
              <a:rPr lang="en-US" sz="1600" dirty="0">
                <a:solidFill>
                  <a:prstClr val="black"/>
                </a:solidFill>
                <a:effectLst/>
              </a:rPr>
              <a:t>Host communities must be able to address their own needs after the Rotary club or district has completed its work.</a:t>
            </a:r>
          </a:p>
          <a:p>
            <a:pPr marL="342900" indent="-342900" algn="l" fontAlgn="auto">
              <a:spcBef>
                <a:spcPts val="0"/>
              </a:spcBef>
              <a:spcAft>
                <a:spcPts val="0"/>
              </a:spcAft>
              <a:buFont typeface="Arial" pitchFamily="34" charset="0"/>
              <a:buChar char="•"/>
            </a:pPr>
            <a:r>
              <a:rPr lang="en-US" sz="2000" b="1" dirty="0">
                <a:solidFill>
                  <a:prstClr val="black"/>
                </a:solidFill>
                <a:effectLst/>
              </a:rPr>
              <a:t>Be measurable</a:t>
            </a:r>
            <a:r>
              <a:rPr lang="en-US" sz="2000" dirty="0">
                <a:solidFill>
                  <a:prstClr val="black"/>
                </a:solidFill>
                <a:effectLst/>
              </a:rPr>
              <a:t>.  </a:t>
            </a:r>
            <a:r>
              <a:rPr lang="en-US" sz="1600" dirty="0">
                <a:solidFill>
                  <a:prstClr val="black"/>
                </a:solidFill>
                <a:effectLst/>
              </a:rPr>
              <a:t>Sponsors select standard measures from the  Global Grant Monitoring and Evaluation Plan supplement, and may add their own measurements in their report to the Foundation.</a:t>
            </a:r>
          </a:p>
          <a:p>
            <a:pPr marL="342900" indent="-342900" algn="l" fontAlgn="auto">
              <a:spcBef>
                <a:spcPts val="0"/>
              </a:spcBef>
              <a:spcAft>
                <a:spcPts val="0"/>
              </a:spcAft>
              <a:buFont typeface="Arial" pitchFamily="34" charset="0"/>
              <a:buChar char="•"/>
            </a:pPr>
            <a:r>
              <a:rPr lang="en-US" sz="2000" b="1" dirty="0">
                <a:solidFill>
                  <a:prstClr val="black"/>
                </a:solidFill>
                <a:effectLst/>
              </a:rPr>
              <a:t>Be host community‐driven</a:t>
            </a:r>
            <a:r>
              <a:rPr lang="en-US" sz="2000" dirty="0">
                <a:solidFill>
                  <a:prstClr val="black"/>
                </a:solidFill>
                <a:effectLst/>
              </a:rPr>
              <a:t>.  </a:t>
            </a:r>
            <a:r>
              <a:rPr lang="en-US" sz="1600" dirty="0">
                <a:solidFill>
                  <a:prstClr val="black"/>
                </a:solidFill>
                <a:effectLst/>
              </a:rPr>
              <a:t>The host community designs the grant based on local needs that they have identified.</a:t>
            </a:r>
          </a:p>
          <a:p>
            <a:pPr marL="342900" lvl="0" indent="-342900" algn="l" fontAlgn="auto">
              <a:spcBef>
                <a:spcPts val="0"/>
              </a:spcBef>
              <a:spcAft>
                <a:spcPts val="0"/>
              </a:spcAft>
              <a:buFont typeface="Arial" pitchFamily="34" charset="0"/>
              <a:buChar char="•"/>
            </a:pPr>
            <a:r>
              <a:rPr lang="en-US" sz="2000" b="1" dirty="0">
                <a:solidFill>
                  <a:prstClr val="black"/>
                </a:solidFill>
                <a:effectLst/>
                <a:cs typeface="Arial" charset="0"/>
              </a:rPr>
              <a:t>Be sponsored by at least two Rotary clubs </a:t>
            </a:r>
            <a:r>
              <a:rPr lang="en-US" sz="1600" dirty="0">
                <a:solidFill>
                  <a:prstClr val="black"/>
                </a:solidFill>
                <a:effectLst/>
                <a:cs typeface="Arial" charset="0"/>
              </a:rPr>
              <a:t>or districts in the country or geographical area where the grant project will take place </a:t>
            </a:r>
            <a:r>
              <a:rPr lang="en-US" sz="2000" dirty="0">
                <a:solidFill>
                  <a:prstClr val="black"/>
                </a:solidFill>
                <a:effectLst/>
                <a:cs typeface="Arial" charset="0"/>
              </a:rPr>
              <a:t>(</a:t>
            </a:r>
            <a:r>
              <a:rPr lang="en-US" sz="2000" b="1" dirty="0">
                <a:solidFill>
                  <a:prstClr val="black"/>
                </a:solidFill>
                <a:effectLst/>
                <a:cs typeface="Arial" charset="0"/>
              </a:rPr>
              <a:t>primary host sponsor</a:t>
            </a:r>
            <a:r>
              <a:rPr lang="en-US" sz="2000" dirty="0">
                <a:solidFill>
                  <a:prstClr val="black"/>
                </a:solidFill>
                <a:effectLst/>
                <a:cs typeface="Arial" charset="0"/>
              </a:rPr>
              <a:t>) </a:t>
            </a:r>
            <a:r>
              <a:rPr lang="en-US" sz="1600" dirty="0">
                <a:solidFill>
                  <a:prstClr val="black"/>
                </a:solidFill>
                <a:effectLst/>
                <a:cs typeface="Arial" charset="0"/>
              </a:rPr>
              <a:t>and one or more outside that country or geographical area </a:t>
            </a:r>
            <a:r>
              <a:rPr lang="en-US" sz="2000" dirty="0">
                <a:solidFill>
                  <a:prstClr val="black"/>
                </a:solidFill>
                <a:effectLst/>
                <a:cs typeface="Arial" charset="0"/>
              </a:rPr>
              <a:t>(</a:t>
            </a:r>
            <a:r>
              <a:rPr lang="en-US" sz="2000" b="1" dirty="0">
                <a:solidFill>
                  <a:prstClr val="black"/>
                </a:solidFill>
                <a:effectLst/>
                <a:cs typeface="Arial" charset="0"/>
              </a:rPr>
              <a:t>primary international sponsor</a:t>
            </a:r>
            <a:r>
              <a:rPr lang="en-US" sz="2000" dirty="0">
                <a:solidFill>
                  <a:prstClr val="black"/>
                </a:solidFill>
                <a:effectLst/>
                <a:cs typeface="Arial" charset="0"/>
              </a:rPr>
              <a:t>).</a:t>
            </a:r>
          </a:p>
          <a:p>
            <a:pPr marL="342900" indent="-342900" algn="l" fontAlgn="auto">
              <a:spcBef>
                <a:spcPts val="0"/>
              </a:spcBef>
              <a:spcAft>
                <a:spcPts val="0"/>
              </a:spcAft>
              <a:buFont typeface="Arial" pitchFamily="34" charset="0"/>
              <a:buChar char="•"/>
            </a:pPr>
            <a:endParaRPr lang="en-US" sz="2200" u="sng" kern="0" dirty="0">
              <a:solidFill>
                <a:schemeClr val="tx1"/>
              </a:solidFill>
              <a:effectLst/>
              <a:cs typeface="Calibri" pitchFamily="34" charset="0"/>
            </a:endParaRPr>
          </a:p>
          <a:p>
            <a:pPr algn="l">
              <a:defRPr/>
            </a:pPr>
            <a:endParaRPr lang="en-US" sz="1400" u="sng" kern="0" dirty="0">
              <a:solidFill>
                <a:schemeClr val="tx1"/>
              </a:solidFill>
              <a:effectLst/>
              <a:latin typeface="Calibri" pitchFamily="34" charset="0"/>
              <a:cs typeface="Calibri" pitchFamily="34" charset="0"/>
            </a:endParaRPr>
          </a:p>
          <a:p>
            <a:pPr algn="l">
              <a:defRPr/>
            </a:pPr>
            <a:endParaRPr lang="en-US" sz="1400" u="sng" kern="0" dirty="0">
              <a:solidFill>
                <a:schemeClr val="tx1"/>
              </a:solidFill>
              <a:effectLst/>
              <a:latin typeface="Calibri" pitchFamily="34" charset="0"/>
              <a:cs typeface="Calibri" pitchFamily="34" charset="0"/>
            </a:endParaRPr>
          </a:p>
        </p:txBody>
      </p:sp>
      <p:pic>
        <p:nvPicPr>
          <p:cNvPr id="4" name="Picture 2" descr="Yellow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9" name="Rectangle 7"/>
          <p:cNvSpPr>
            <a:spLocks noGrp="1" noChangeArrowheads="1"/>
          </p:cNvSpPr>
          <p:nvPr>
            <p:ph type="title"/>
          </p:nvPr>
        </p:nvSpPr>
        <p:spPr>
          <a:xfrm>
            <a:off x="533400" y="-4763"/>
            <a:ext cx="8077199" cy="690563"/>
          </a:xfrm>
        </p:spPr>
        <p:txBody>
          <a:bodyPr/>
          <a:lstStyle/>
          <a:p>
            <a:pPr eaLnBrk="1" hangingPunct="1">
              <a:defRPr/>
            </a:pPr>
            <a:r>
              <a:rPr lang="en-US" sz="2800" b="1" dirty="0">
                <a:solidFill>
                  <a:srgbClr val="002060"/>
                </a:solidFill>
                <a:effectLst/>
              </a:rPr>
              <a:t>Qualification/Grant Management Training</a:t>
            </a:r>
          </a:p>
        </p:txBody>
      </p:sp>
    </p:spTree>
    <p:extLst>
      <p:ext uri="{BB962C8B-B14F-4D97-AF65-F5344CB8AC3E}">
        <p14:creationId xmlns:p14="http://schemas.microsoft.com/office/powerpoint/2010/main" val="183976814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04800" y="1213658"/>
            <a:ext cx="8534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3600">
                <a:solidFill>
                  <a:srgbClr val="FFDA4E"/>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2pPr>
            <a:lvl3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3pPr>
            <a:lvl4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4pPr>
            <a:lvl5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5pPr>
            <a:lvl6pPr marL="4572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6pPr>
            <a:lvl7pPr marL="9144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7pPr>
            <a:lvl8pPr marL="13716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8pPr>
            <a:lvl9pPr marL="18288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9pPr>
          </a:lstStyle>
          <a:p>
            <a:pPr>
              <a:defRPr/>
            </a:pPr>
            <a:r>
              <a:rPr lang="en-US" sz="3200" b="1" i="1" kern="0" dirty="0">
                <a:solidFill>
                  <a:schemeClr val="tx1"/>
                </a:solidFill>
                <a:effectLst/>
              </a:rPr>
              <a:t>Global Grants</a:t>
            </a:r>
            <a:endParaRPr lang="en-US" sz="3200" b="1" i="1" dirty="0">
              <a:solidFill>
                <a:schemeClr val="tx1"/>
              </a:solidFill>
              <a:effectLst/>
            </a:endParaRPr>
          </a:p>
          <a:p>
            <a:pPr algn="l">
              <a:defRPr/>
            </a:pPr>
            <a:endParaRPr lang="en-US" sz="1600" kern="0" dirty="0">
              <a:solidFill>
                <a:schemeClr val="tx1"/>
              </a:solidFill>
              <a:effectLst/>
            </a:endParaRPr>
          </a:p>
          <a:p>
            <a:pPr algn="l">
              <a:defRPr/>
            </a:pPr>
            <a:r>
              <a:rPr lang="en-US" sz="2800" u="sng" kern="0" dirty="0">
                <a:solidFill>
                  <a:schemeClr val="tx1"/>
                </a:solidFill>
                <a:effectLst/>
                <a:latin typeface="Calibri" pitchFamily="34" charset="0"/>
                <a:cs typeface="Calibri" pitchFamily="34" charset="0"/>
              </a:rPr>
              <a:t> Global Grants Can:</a:t>
            </a:r>
          </a:p>
          <a:p>
            <a:pPr algn="l">
              <a:defRPr/>
            </a:pPr>
            <a:endParaRPr lang="en-US" sz="1400" u="sng" kern="0"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a:p>
            <a:pPr marL="342900" lvl="0" indent="-342900" algn="l" fontAlgn="auto">
              <a:spcBef>
                <a:spcPts val="0"/>
              </a:spcBef>
              <a:spcAft>
                <a:spcPts val="0"/>
              </a:spcAft>
              <a:buFont typeface="Arial" pitchFamily="34" charset="0"/>
              <a:buChar char="•"/>
            </a:pPr>
            <a:r>
              <a:rPr lang="en-US" sz="2000" dirty="0">
                <a:solidFill>
                  <a:prstClr val="black"/>
                </a:solidFill>
                <a:effectLst/>
                <a:cs typeface="Arial" charset="0"/>
              </a:rPr>
              <a:t>Support humanitarian and educational projects.</a:t>
            </a:r>
          </a:p>
          <a:p>
            <a:pPr marL="342900" lvl="0" indent="-342900" algn="l" fontAlgn="auto">
              <a:spcBef>
                <a:spcPts val="0"/>
              </a:spcBef>
              <a:spcAft>
                <a:spcPts val="0"/>
              </a:spcAft>
              <a:buFont typeface="Arial" pitchFamily="34" charset="0"/>
              <a:buChar char="•"/>
            </a:pPr>
            <a:r>
              <a:rPr lang="en-US" sz="2000" dirty="0">
                <a:solidFill>
                  <a:prstClr val="black"/>
                </a:solidFill>
                <a:effectLst/>
                <a:cs typeface="Arial" charset="0"/>
              </a:rPr>
              <a:t>Provide scholarships to fund graduate‐level coursework or research or its equivalent for a term of </a:t>
            </a:r>
            <a:r>
              <a:rPr lang="en-US" sz="2000" b="1" dirty="0">
                <a:solidFill>
                  <a:prstClr val="black"/>
                </a:solidFill>
                <a:effectLst/>
                <a:cs typeface="Arial" charset="0"/>
              </a:rPr>
              <a:t>one to four </a:t>
            </a:r>
            <a:r>
              <a:rPr lang="en-US" sz="2000" dirty="0">
                <a:solidFill>
                  <a:prstClr val="black"/>
                </a:solidFill>
                <a:effectLst/>
                <a:cs typeface="Arial" charset="0"/>
              </a:rPr>
              <a:t>academic years.</a:t>
            </a:r>
          </a:p>
          <a:p>
            <a:pPr marL="342900" lvl="0" indent="-342900" algn="l" fontAlgn="auto">
              <a:spcBef>
                <a:spcPts val="0"/>
              </a:spcBef>
              <a:spcAft>
                <a:spcPts val="0"/>
              </a:spcAft>
              <a:buFont typeface="Arial" pitchFamily="34" charset="0"/>
              <a:buChar char="•"/>
            </a:pPr>
            <a:r>
              <a:rPr lang="en-US" sz="2000" dirty="0">
                <a:solidFill>
                  <a:prstClr val="black"/>
                </a:solidFill>
                <a:effectLst/>
                <a:cs typeface="Arial" charset="0"/>
              </a:rPr>
              <a:t>Support vocational training teams that address a humanitarian need by providing or receiving professional training.</a:t>
            </a:r>
          </a:p>
          <a:p>
            <a:pPr marL="342900" lvl="0" indent="-342900" algn="l" fontAlgn="auto">
              <a:spcBef>
                <a:spcPts val="0"/>
              </a:spcBef>
              <a:spcAft>
                <a:spcPts val="0"/>
              </a:spcAft>
              <a:buFont typeface="Arial" pitchFamily="34" charset="0"/>
              <a:buChar char="•"/>
            </a:pPr>
            <a:r>
              <a:rPr lang="en-US" sz="2000" dirty="0">
                <a:solidFill>
                  <a:prstClr val="black"/>
                </a:solidFill>
                <a:effectLst/>
                <a:ea typeface="+mn-ea"/>
                <a:cs typeface="Arial" charset="0"/>
              </a:rPr>
              <a:t>Support travel for up to two individuals as part of a humanitarian project. These individuals provide training or implement the project should the host club confirm that their skills are not readily available locally.</a:t>
            </a:r>
          </a:p>
          <a:p>
            <a:pPr marL="342900" lvl="0" indent="-342900" algn="l" fontAlgn="auto">
              <a:spcBef>
                <a:spcPts val="0"/>
              </a:spcBef>
              <a:spcAft>
                <a:spcPts val="0"/>
              </a:spcAft>
              <a:buFont typeface="Arial" pitchFamily="34" charset="0"/>
              <a:buChar char="•"/>
            </a:pPr>
            <a:r>
              <a:rPr lang="en-US" sz="2000" dirty="0">
                <a:solidFill>
                  <a:prstClr val="black"/>
                </a:solidFill>
                <a:effectLst/>
                <a:cs typeface="Arial" charset="0"/>
              </a:rPr>
              <a:t>Include up to 10 percent of the project budget for a project manager.</a:t>
            </a:r>
          </a:p>
          <a:p>
            <a:pPr marL="342900" indent="-342900" algn="l" fontAlgn="auto">
              <a:spcBef>
                <a:spcPts val="0"/>
              </a:spcBef>
              <a:spcAft>
                <a:spcPts val="0"/>
              </a:spcAft>
              <a:buFont typeface="Arial" pitchFamily="34" charset="0"/>
              <a:buChar char="•"/>
            </a:pPr>
            <a:endParaRPr lang="en-US" sz="2000" dirty="0">
              <a:solidFill>
                <a:prstClr val="black"/>
              </a:solidFill>
              <a:effectLst/>
            </a:endParaRPr>
          </a:p>
        </p:txBody>
      </p:sp>
      <p:pic>
        <p:nvPicPr>
          <p:cNvPr id="4" name="Picture 2" descr="Yellow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9" name="Rectangle 7"/>
          <p:cNvSpPr>
            <a:spLocks noGrp="1" noChangeArrowheads="1"/>
          </p:cNvSpPr>
          <p:nvPr>
            <p:ph type="title"/>
          </p:nvPr>
        </p:nvSpPr>
        <p:spPr>
          <a:xfrm>
            <a:off x="533400" y="-4763"/>
            <a:ext cx="8077199" cy="690563"/>
          </a:xfrm>
        </p:spPr>
        <p:txBody>
          <a:bodyPr/>
          <a:lstStyle/>
          <a:p>
            <a:pPr eaLnBrk="1" hangingPunct="1">
              <a:defRPr/>
            </a:pPr>
            <a:r>
              <a:rPr lang="en-US" sz="2800" b="1" dirty="0">
                <a:solidFill>
                  <a:srgbClr val="002060"/>
                </a:solidFill>
                <a:effectLst/>
              </a:rPr>
              <a:t>Qualification/Grant Management Training</a:t>
            </a:r>
          </a:p>
        </p:txBody>
      </p:sp>
    </p:spTree>
    <p:extLst>
      <p:ext uri="{BB962C8B-B14F-4D97-AF65-F5344CB8AC3E}">
        <p14:creationId xmlns:p14="http://schemas.microsoft.com/office/powerpoint/2010/main" val="368222192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04800" y="1219200"/>
            <a:ext cx="8534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3600">
                <a:solidFill>
                  <a:srgbClr val="FFDA4E"/>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2pPr>
            <a:lvl3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3pPr>
            <a:lvl4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4pPr>
            <a:lvl5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5pPr>
            <a:lvl6pPr marL="4572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6pPr>
            <a:lvl7pPr marL="9144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7pPr>
            <a:lvl8pPr marL="13716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8pPr>
            <a:lvl9pPr marL="18288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9pPr>
          </a:lstStyle>
          <a:p>
            <a:pPr>
              <a:defRPr/>
            </a:pPr>
            <a:r>
              <a:rPr lang="en-US" sz="3200" b="1" i="1" kern="0" dirty="0">
                <a:solidFill>
                  <a:schemeClr val="tx1"/>
                </a:solidFill>
                <a:effectLst/>
              </a:rPr>
              <a:t>New Grant Structure</a:t>
            </a:r>
            <a:endParaRPr lang="en-US" sz="2800" b="1" i="1" dirty="0">
              <a:solidFill>
                <a:schemeClr val="tx1"/>
              </a:solidFill>
              <a:effectLst/>
            </a:endParaRPr>
          </a:p>
          <a:p>
            <a:pPr algn="l">
              <a:defRPr/>
            </a:pPr>
            <a:endParaRPr lang="en-US" sz="1600" b="1" dirty="0">
              <a:solidFill>
                <a:schemeClr val="tx1"/>
              </a:solidFill>
              <a:effectLst/>
            </a:endParaRPr>
          </a:p>
          <a:p>
            <a:pPr algn="l">
              <a:defRPr/>
            </a:pPr>
            <a:r>
              <a:rPr lang="en-US" sz="2800" u="sng" kern="0" dirty="0">
                <a:solidFill>
                  <a:schemeClr val="tx1"/>
                </a:solidFill>
                <a:effectLst/>
                <a:latin typeface="Calibri" pitchFamily="34" charset="0"/>
                <a:cs typeface="Calibri" pitchFamily="34" charset="0"/>
              </a:rPr>
              <a:t>Global Grants  </a:t>
            </a:r>
          </a:p>
          <a:p>
            <a:pPr marL="342900" indent="-342900" algn="l">
              <a:buFont typeface="Arial" pitchFamily="34" charset="0"/>
              <a:buChar char="•"/>
              <a:defRPr/>
            </a:pPr>
            <a:r>
              <a:rPr lang="en-US" sz="2400" kern="0" dirty="0">
                <a:solidFill>
                  <a:schemeClr val="tx1"/>
                </a:solidFill>
                <a:effectLst/>
              </a:rPr>
              <a:t>Scholarships</a:t>
            </a:r>
          </a:p>
          <a:p>
            <a:pPr marL="342900" indent="-342900" algn="l">
              <a:buFont typeface="Arial" pitchFamily="34" charset="0"/>
              <a:buChar char="•"/>
              <a:defRPr/>
            </a:pPr>
            <a:r>
              <a:rPr lang="en-US" sz="2400" kern="0" dirty="0">
                <a:solidFill>
                  <a:schemeClr val="tx1"/>
                </a:solidFill>
                <a:effectLst/>
              </a:rPr>
              <a:t>Vocational Training Teams</a:t>
            </a:r>
          </a:p>
          <a:p>
            <a:pPr marL="342900" indent="-342900" algn="l">
              <a:buFont typeface="Arial" pitchFamily="34" charset="0"/>
              <a:buChar char="•"/>
              <a:defRPr/>
            </a:pPr>
            <a:r>
              <a:rPr lang="en-US" sz="2400" kern="0" dirty="0">
                <a:solidFill>
                  <a:schemeClr val="tx1"/>
                </a:solidFill>
                <a:effectLst/>
              </a:rPr>
              <a:t>International Humanitarian Projects</a:t>
            </a:r>
          </a:p>
          <a:p>
            <a:pPr algn="l">
              <a:defRPr/>
            </a:pPr>
            <a:endParaRPr lang="en-US" sz="2400" kern="0" dirty="0">
              <a:solidFill>
                <a:schemeClr val="tx1"/>
              </a:solidFill>
              <a:effectLst/>
            </a:endParaRPr>
          </a:p>
          <a:p>
            <a:pPr algn="l">
              <a:defRPr/>
            </a:pPr>
            <a:r>
              <a:rPr lang="en-US" sz="2800" u="sng" kern="0" dirty="0">
                <a:solidFill>
                  <a:schemeClr val="tx1"/>
                </a:solidFill>
                <a:effectLst/>
                <a:latin typeface="Calibri" pitchFamily="34" charset="0"/>
                <a:cs typeface="Calibri" pitchFamily="34" charset="0"/>
              </a:rPr>
              <a:t>District Grants  </a:t>
            </a:r>
            <a:endParaRPr lang="en-US" sz="2400" kern="0" dirty="0">
              <a:solidFill>
                <a:schemeClr val="tx1"/>
              </a:solidFill>
              <a:effectLst/>
            </a:endParaRPr>
          </a:p>
          <a:p>
            <a:pPr marL="342900" indent="-342900" algn="l">
              <a:buFont typeface="Arial" pitchFamily="34" charset="0"/>
              <a:buChar char="•"/>
              <a:defRPr/>
            </a:pPr>
            <a:r>
              <a:rPr lang="en-US" sz="2400" kern="0" dirty="0">
                <a:solidFill>
                  <a:schemeClr val="tx1"/>
                </a:solidFill>
                <a:effectLst/>
              </a:rPr>
              <a:t>Club Project Grants (CPG)</a:t>
            </a:r>
          </a:p>
          <a:p>
            <a:pPr marL="800100" lvl="1" indent="-342900" algn="l">
              <a:buFont typeface="Wingdings" pitchFamily="2" charset="2"/>
              <a:buChar char="ü"/>
              <a:defRPr/>
            </a:pPr>
            <a:r>
              <a:rPr lang="en-US" sz="2400" kern="0" dirty="0">
                <a:solidFill>
                  <a:schemeClr val="tx1"/>
                </a:solidFill>
                <a:effectLst/>
              </a:rPr>
              <a:t>Local Humanitarian Projects</a:t>
            </a:r>
          </a:p>
          <a:p>
            <a:pPr marL="800100" lvl="1" indent="-342900" algn="l">
              <a:buFont typeface="Wingdings" pitchFamily="2" charset="2"/>
              <a:buChar char="ü"/>
              <a:defRPr/>
            </a:pPr>
            <a:r>
              <a:rPr lang="en-US" sz="2400" kern="0" dirty="0">
                <a:solidFill>
                  <a:schemeClr val="tx1"/>
                </a:solidFill>
                <a:effectLst/>
              </a:rPr>
              <a:t>International Humanitarian Projects</a:t>
            </a:r>
          </a:p>
          <a:p>
            <a:pPr marL="342900" indent="-342900" algn="l">
              <a:buFont typeface="Arial" pitchFamily="34" charset="0"/>
              <a:buChar char="•"/>
              <a:defRPr/>
            </a:pPr>
            <a:r>
              <a:rPr lang="en-US" sz="2400" kern="0" dirty="0">
                <a:solidFill>
                  <a:schemeClr val="tx1"/>
                </a:solidFill>
                <a:effectLst/>
              </a:rPr>
              <a:t>Scholarships</a:t>
            </a:r>
          </a:p>
          <a:p>
            <a:pPr marL="342900" indent="-342900" algn="l">
              <a:buFont typeface="Arial" pitchFamily="34" charset="0"/>
              <a:buChar char="•"/>
              <a:defRPr/>
            </a:pPr>
            <a:r>
              <a:rPr lang="en-US" sz="2400" kern="0" dirty="0">
                <a:solidFill>
                  <a:schemeClr val="tx1"/>
                </a:solidFill>
                <a:effectLst/>
              </a:rPr>
              <a:t>Training or Exchange Teams</a:t>
            </a:r>
            <a:endParaRPr lang="en-US" sz="2400" dirty="0">
              <a:solidFill>
                <a:srgbClr val="000000"/>
              </a:solidFill>
              <a:effectLst/>
            </a:endParaRPr>
          </a:p>
        </p:txBody>
      </p:sp>
      <p:pic>
        <p:nvPicPr>
          <p:cNvPr id="4" name="Picture 2" descr="Yellow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9" name="Rectangle 7"/>
          <p:cNvSpPr>
            <a:spLocks noGrp="1" noChangeArrowheads="1"/>
          </p:cNvSpPr>
          <p:nvPr>
            <p:ph type="title"/>
          </p:nvPr>
        </p:nvSpPr>
        <p:spPr>
          <a:xfrm>
            <a:off x="533400" y="-4763"/>
            <a:ext cx="8077199" cy="690563"/>
          </a:xfrm>
        </p:spPr>
        <p:txBody>
          <a:bodyPr/>
          <a:lstStyle/>
          <a:p>
            <a:pPr eaLnBrk="1" hangingPunct="1">
              <a:defRPr/>
            </a:pPr>
            <a:r>
              <a:rPr lang="en-US" sz="2800" b="1" dirty="0">
                <a:solidFill>
                  <a:srgbClr val="002060"/>
                </a:solidFill>
                <a:effectLst/>
              </a:rPr>
              <a:t>Qualification/Grant Management Training</a:t>
            </a:r>
          </a:p>
        </p:txBody>
      </p:sp>
    </p:spTree>
    <p:extLst>
      <p:ext uri="{BB962C8B-B14F-4D97-AF65-F5344CB8AC3E}">
        <p14:creationId xmlns:p14="http://schemas.microsoft.com/office/powerpoint/2010/main" val="248531679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04800" y="1213658"/>
            <a:ext cx="8534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3600">
                <a:solidFill>
                  <a:srgbClr val="FFDA4E"/>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2pPr>
            <a:lvl3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3pPr>
            <a:lvl4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4pPr>
            <a:lvl5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5pPr>
            <a:lvl6pPr marL="4572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6pPr>
            <a:lvl7pPr marL="9144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7pPr>
            <a:lvl8pPr marL="13716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8pPr>
            <a:lvl9pPr marL="18288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9pPr>
          </a:lstStyle>
          <a:p>
            <a:pPr>
              <a:defRPr/>
            </a:pPr>
            <a:r>
              <a:rPr lang="en-US" sz="3200" b="1" i="1" kern="0" dirty="0">
                <a:solidFill>
                  <a:schemeClr val="tx1"/>
                </a:solidFill>
                <a:effectLst/>
              </a:rPr>
              <a:t>Global Grants</a:t>
            </a:r>
            <a:endParaRPr lang="en-US" sz="3200" b="1" i="1" dirty="0">
              <a:solidFill>
                <a:schemeClr val="tx1"/>
              </a:solidFill>
              <a:effectLst/>
            </a:endParaRPr>
          </a:p>
          <a:p>
            <a:pPr algn="l">
              <a:defRPr/>
            </a:pPr>
            <a:endParaRPr lang="en-US" sz="1600" kern="0" dirty="0">
              <a:solidFill>
                <a:schemeClr val="tx1"/>
              </a:solidFill>
              <a:effectLst/>
            </a:endParaRPr>
          </a:p>
          <a:p>
            <a:pPr algn="l">
              <a:defRPr/>
            </a:pPr>
            <a:r>
              <a:rPr lang="en-US" sz="2800" u="sng" kern="0" dirty="0">
                <a:solidFill>
                  <a:schemeClr val="tx1"/>
                </a:solidFill>
                <a:effectLst/>
                <a:latin typeface="Calibri" pitchFamily="34" charset="0"/>
                <a:cs typeface="Calibri" pitchFamily="34" charset="0"/>
              </a:rPr>
              <a:t>Funding Requirements</a:t>
            </a:r>
          </a:p>
          <a:p>
            <a:pPr algn="l">
              <a:defRPr/>
            </a:pPr>
            <a:endParaRPr lang="en-US" sz="1400" u="sng" kern="0"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a:p>
            <a:pPr algn="l" fontAlgn="auto">
              <a:spcBef>
                <a:spcPts val="0"/>
              </a:spcBef>
              <a:spcAft>
                <a:spcPts val="0"/>
              </a:spcAft>
            </a:pPr>
            <a:r>
              <a:rPr lang="en-US" sz="2400" dirty="0">
                <a:solidFill>
                  <a:prstClr val="black"/>
                </a:solidFill>
                <a:effectLst/>
              </a:rPr>
              <a:t>The minimum award amount from the World Fund for a global grant, regardless of activity type, is US$15,000, which results in a minimum total financing of $30,000.</a:t>
            </a:r>
          </a:p>
        </p:txBody>
      </p:sp>
      <p:pic>
        <p:nvPicPr>
          <p:cNvPr id="4" name="Picture 2" descr="Yellow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9" name="Rectangle 7"/>
          <p:cNvSpPr>
            <a:spLocks noGrp="1" noChangeArrowheads="1"/>
          </p:cNvSpPr>
          <p:nvPr>
            <p:ph type="title"/>
          </p:nvPr>
        </p:nvSpPr>
        <p:spPr>
          <a:xfrm>
            <a:off x="533400" y="-4763"/>
            <a:ext cx="8077199" cy="690563"/>
          </a:xfrm>
        </p:spPr>
        <p:txBody>
          <a:bodyPr/>
          <a:lstStyle/>
          <a:p>
            <a:pPr eaLnBrk="1" hangingPunct="1">
              <a:defRPr/>
            </a:pPr>
            <a:r>
              <a:rPr lang="en-US" sz="2800" b="1" dirty="0">
                <a:solidFill>
                  <a:srgbClr val="002060"/>
                </a:solidFill>
                <a:effectLst/>
              </a:rPr>
              <a:t>Qualification/Grant Management Training</a:t>
            </a:r>
          </a:p>
        </p:txBody>
      </p:sp>
      <p:pic>
        <p:nvPicPr>
          <p:cNvPr id="5" name="Picture 5" descr="C:\Users\Randi Duckworth\AppData\Local\Microsoft\Windows\Temporary Internet Files\Content.IE5\3GBGREZO\MC90005487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9450" y="3842558"/>
            <a:ext cx="4529750" cy="2871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45761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04800" y="1213658"/>
            <a:ext cx="8534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3600">
                <a:solidFill>
                  <a:srgbClr val="FFDA4E"/>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2pPr>
            <a:lvl3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3pPr>
            <a:lvl4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4pPr>
            <a:lvl5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5pPr>
            <a:lvl6pPr marL="4572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6pPr>
            <a:lvl7pPr marL="9144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7pPr>
            <a:lvl8pPr marL="13716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8pPr>
            <a:lvl9pPr marL="18288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9pPr>
          </a:lstStyle>
          <a:p>
            <a:pPr>
              <a:defRPr/>
            </a:pPr>
            <a:r>
              <a:rPr lang="en-US" sz="3200" b="1" i="1" kern="0" dirty="0">
                <a:solidFill>
                  <a:schemeClr val="tx1"/>
                </a:solidFill>
                <a:effectLst/>
              </a:rPr>
              <a:t>Global Grants</a:t>
            </a:r>
            <a:endParaRPr lang="en-US" sz="3200" b="1" i="1" dirty="0">
              <a:solidFill>
                <a:schemeClr val="tx1"/>
              </a:solidFill>
              <a:effectLst/>
            </a:endParaRPr>
          </a:p>
          <a:p>
            <a:pPr algn="l">
              <a:defRPr/>
            </a:pPr>
            <a:endParaRPr lang="en-US" sz="1600" kern="0" dirty="0">
              <a:solidFill>
                <a:schemeClr val="tx1"/>
              </a:solidFill>
              <a:effectLst/>
            </a:endParaRPr>
          </a:p>
          <a:p>
            <a:pPr algn="l">
              <a:defRPr/>
            </a:pPr>
            <a:r>
              <a:rPr lang="en-US" sz="2800" u="sng" kern="0" dirty="0">
                <a:solidFill>
                  <a:schemeClr val="tx1"/>
                </a:solidFill>
                <a:effectLst/>
                <a:latin typeface="Calibri" pitchFamily="34" charset="0"/>
                <a:cs typeface="Calibri" pitchFamily="34" charset="0"/>
              </a:rPr>
              <a:t>Administration Requirements</a:t>
            </a:r>
          </a:p>
          <a:p>
            <a:pPr algn="l">
              <a:defRPr/>
            </a:pPr>
            <a:endParaRPr lang="en-US" sz="1400" u="sng" kern="0" dirty="0">
              <a:solidFill>
                <a:schemeClr val="tx1"/>
              </a:solidFill>
              <a:effectLst/>
              <a:latin typeface="Calibri" pitchFamily="34" charset="0"/>
              <a:cs typeface="Calibri" pitchFamily="34" charset="0"/>
            </a:endParaRPr>
          </a:p>
          <a:p>
            <a:pPr algn="l" fontAlgn="auto">
              <a:spcBef>
                <a:spcPts val="0"/>
              </a:spcBef>
              <a:spcAft>
                <a:spcPts val="0"/>
              </a:spcAft>
            </a:pPr>
            <a:r>
              <a:rPr lang="en-US" sz="2400" dirty="0">
                <a:solidFill>
                  <a:prstClr val="black"/>
                </a:solidFill>
                <a:effectLst/>
              </a:rPr>
              <a:t>Clubs will sponsor all global grant applications.  If approved, the sponsoring club will be responsible for all administrative duties supporting the grant including:</a:t>
            </a:r>
          </a:p>
          <a:p>
            <a:pPr algn="l" fontAlgn="auto">
              <a:spcBef>
                <a:spcPts val="0"/>
              </a:spcBef>
              <a:spcAft>
                <a:spcPts val="0"/>
              </a:spcAft>
            </a:pPr>
            <a:endParaRPr lang="en-US" sz="1200" dirty="0">
              <a:solidFill>
                <a:prstClr val="black"/>
              </a:solidFill>
              <a:effectLst/>
            </a:endParaRPr>
          </a:p>
          <a:p>
            <a:pPr marL="342900" indent="-342900" algn="l" fontAlgn="auto">
              <a:spcBef>
                <a:spcPts val="0"/>
              </a:spcBef>
              <a:spcAft>
                <a:spcPts val="0"/>
              </a:spcAft>
              <a:buFont typeface="Arial" pitchFamily="34" charset="0"/>
              <a:buChar char="•"/>
            </a:pPr>
            <a:r>
              <a:rPr lang="en-US" sz="2400" dirty="0">
                <a:solidFill>
                  <a:prstClr val="black"/>
                </a:solidFill>
                <a:effectLst/>
              </a:rPr>
              <a:t>Supervising the project activity to completion.</a:t>
            </a:r>
          </a:p>
          <a:p>
            <a:pPr marL="342900" indent="-342900" algn="l" fontAlgn="auto">
              <a:spcBef>
                <a:spcPts val="0"/>
              </a:spcBef>
              <a:spcAft>
                <a:spcPts val="0"/>
              </a:spcAft>
              <a:buFont typeface="Arial" pitchFamily="34" charset="0"/>
              <a:buChar char="•"/>
            </a:pPr>
            <a:r>
              <a:rPr lang="en-US" sz="2400" dirty="0">
                <a:solidFill>
                  <a:prstClr val="black"/>
                </a:solidFill>
                <a:effectLst/>
              </a:rPr>
              <a:t>Managing the grant funds.</a:t>
            </a:r>
          </a:p>
          <a:p>
            <a:pPr marL="342900" indent="-342900" algn="l" fontAlgn="auto">
              <a:spcBef>
                <a:spcPts val="0"/>
              </a:spcBef>
              <a:spcAft>
                <a:spcPts val="0"/>
              </a:spcAft>
              <a:buFont typeface="Arial" pitchFamily="34" charset="0"/>
              <a:buChar char="•"/>
            </a:pPr>
            <a:r>
              <a:rPr lang="en-US" sz="2400" dirty="0">
                <a:solidFill>
                  <a:prstClr val="black"/>
                </a:solidFill>
                <a:effectLst/>
              </a:rPr>
              <a:t>Reporting on grant progress to the district or the Rotary Foundation.</a:t>
            </a:r>
          </a:p>
          <a:p>
            <a:pPr marL="342900" indent="-342900" algn="l" fontAlgn="auto">
              <a:spcBef>
                <a:spcPts val="0"/>
              </a:spcBef>
              <a:spcAft>
                <a:spcPts val="0"/>
              </a:spcAft>
              <a:buFont typeface="Arial" pitchFamily="34" charset="0"/>
              <a:buChar char="•"/>
            </a:pPr>
            <a:r>
              <a:rPr lang="en-US" sz="2400" dirty="0">
                <a:solidFill>
                  <a:prstClr val="black"/>
                </a:solidFill>
                <a:effectLst/>
              </a:rPr>
              <a:t>Documenting all project activities and maintaining documentation records for a minimum of 5 years after the project is completed.</a:t>
            </a:r>
          </a:p>
        </p:txBody>
      </p:sp>
      <p:pic>
        <p:nvPicPr>
          <p:cNvPr id="4" name="Picture 2" descr="Yellow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9" name="Rectangle 7"/>
          <p:cNvSpPr>
            <a:spLocks noGrp="1" noChangeArrowheads="1"/>
          </p:cNvSpPr>
          <p:nvPr>
            <p:ph type="title"/>
          </p:nvPr>
        </p:nvSpPr>
        <p:spPr>
          <a:xfrm>
            <a:off x="533400" y="-4763"/>
            <a:ext cx="8077199" cy="690563"/>
          </a:xfrm>
        </p:spPr>
        <p:txBody>
          <a:bodyPr/>
          <a:lstStyle/>
          <a:p>
            <a:pPr eaLnBrk="1" hangingPunct="1">
              <a:defRPr/>
            </a:pPr>
            <a:r>
              <a:rPr lang="en-US" sz="2800" b="1" dirty="0">
                <a:solidFill>
                  <a:srgbClr val="002060"/>
                </a:solidFill>
                <a:effectLst/>
              </a:rPr>
              <a:t>Qualification/Grant Management Training</a:t>
            </a:r>
          </a:p>
        </p:txBody>
      </p:sp>
    </p:spTree>
    <p:extLst>
      <p:ext uri="{BB962C8B-B14F-4D97-AF65-F5344CB8AC3E}">
        <p14:creationId xmlns:p14="http://schemas.microsoft.com/office/powerpoint/2010/main" val="229205371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04800" y="1213658"/>
            <a:ext cx="8534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3600">
                <a:solidFill>
                  <a:srgbClr val="FFDA4E"/>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2pPr>
            <a:lvl3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3pPr>
            <a:lvl4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4pPr>
            <a:lvl5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5pPr>
            <a:lvl6pPr marL="4572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6pPr>
            <a:lvl7pPr marL="9144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7pPr>
            <a:lvl8pPr marL="13716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8pPr>
            <a:lvl9pPr marL="18288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9pPr>
          </a:lstStyle>
          <a:p>
            <a:pPr>
              <a:defRPr/>
            </a:pPr>
            <a:r>
              <a:rPr lang="en-US" sz="3200" b="1" i="1" kern="0" dirty="0">
                <a:solidFill>
                  <a:schemeClr val="tx1"/>
                </a:solidFill>
                <a:effectLst/>
              </a:rPr>
              <a:t>Global Grants</a:t>
            </a:r>
            <a:endParaRPr lang="en-US" sz="3200" b="1" i="1" dirty="0">
              <a:solidFill>
                <a:schemeClr val="tx1"/>
              </a:solidFill>
              <a:effectLst/>
            </a:endParaRPr>
          </a:p>
          <a:p>
            <a:pPr algn="l">
              <a:defRPr/>
            </a:pPr>
            <a:endParaRPr lang="en-US" sz="1600" kern="0" dirty="0">
              <a:solidFill>
                <a:schemeClr val="tx1"/>
              </a:solidFill>
              <a:effectLst/>
            </a:endParaRPr>
          </a:p>
          <a:p>
            <a:pPr algn="l">
              <a:defRPr/>
            </a:pPr>
            <a:r>
              <a:rPr lang="en-US" sz="2800" u="sng" kern="0" dirty="0">
                <a:solidFill>
                  <a:schemeClr val="tx1"/>
                </a:solidFill>
                <a:effectLst/>
                <a:latin typeface="Calibri" pitchFamily="34" charset="0"/>
                <a:cs typeface="Calibri" pitchFamily="34" charset="0"/>
              </a:rPr>
              <a:t>Grant Application Acceptance</a:t>
            </a:r>
          </a:p>
          <a:p>
            <a:pPr algn="l">
              <a:defRPr/>
            </a:pPr>
            <a:endParaRPr lang="en-US" sz="1400" u="sng" kern="0" dirty="0">
              <a:solidFill>
                <a:schemeClr val="tx1"/>
              </a:solidFill>
              <a:effectLst/>
              <a:latin typeface="Calibri" pitchFamily="34" charset="0"/>
              <a:cs typeface="Calibri" pitchFamily="34" charset="0"/>
            </a:endParaRPr>
          </a:p>
          <a:p>
            <a:pPr marL="342900" indent="-342900" algn="l" fontAlgn="auto">
              <a:spcBef>
                <a:spcPts val="0"/>
              </a:spcBef>
              <a:spcAft>
                <a:spcPts val="0"/>
              </a:spcAft>
              <a:buFont typeface="Arial" pitchFamily="34" charset="0"/>
              <a:buChar char="•"/>
            </a:pPr>
            <a:r>
              <a:rPr lang="en-US" sz="2400" dirty="0">
                <a:solidFill>
                  <a:prstClr val="black"/>
                </a:solidFill>
                <a:effectLst/>
              </a:rPr>
              <a:t>Rolling basis throughout year.</a:t>
            </a:r>
          </a:p>
          <a:p>
            <a:pPr marL="800100" lvl="1" indent="-342900" algn="l" fontAlgn="auto">
              <a:spcBef>
                <a:spcPts val="0"/>
              </a:spcBef>
              <a:spcAft>
                <a:spcPts val="0"/>
              </a:spcAft>
              <a:buFont typeface="Courier New" pitchFamily="49" charset="0"/>
              <a:buChar char="o"/>
            </a:pPr>
            <a:r>
              <a:rPr lang="en-US" sz="2400" dirty="0">
                <a:solidFill>
                  <a:prstClr val="black"/>
                </a:solidFill>
                <a:effectLst/>
              </a:rPr>
              <a:t>Global Vocational Training Teams</a:t>
            </a:r>
          </a:p>
          <a:p>
            <a:pPr marL="800100" lvl="1" indent="-342900" algn="l" fontAlgn="auto">
              <a:spcBef>
                <a:spcPts val="0"/>
              </a:spcBef>
              <a:spcAft>
                <a:spcPts val="0"/>
              </a:spcAft>
              <a:buFont typeface="Courier New" pitchFamily="49" charset="0"/>
              <a:buChar char="o"/>
            </a:pPr>
            <a:r>
              <a:rPr lang="en-US" sz="2400" dirty="0">
                <a:solidFill>
                  <a:prstClr val="black"/>
                </a:solidFill>
                <a:effectLst/>
              </a:rPr>
              <a:t>Global Humanitarian Grants </a:t>
            </a:r>
          </a:p>
          <a:p>
            <a:pPr marL="800100" lvl="1" indent="-342900" algn="l" fontAlgn="auto">
              <a:spcBef>
                <a:spcPts val="0"/>
              </a:spcBef>
              <a:spcAft>
                <a:spcPts val="0"/>
              </a:spcAft>
              <a:buFont typeface="Courier New" pitchFamily="49" charset="0"/>
              <a:buChar char="o"/>
            </a:pPr>
            <a:r>
              <a:rPr lang="en-US" sz="2400" dirty="0">
                <a:solidFill>
                  <a:prstClr val="black"/>
                </a:solidFill>
                <a:effectLst/>
              </a:rPr>
              <a:t>Global Packaged Grants</a:t>
            </a:r>
          </a:p>
          <a:p>
            <a:pPr marL="342900" indent="-342900" algn="l" fontAlgn="auto">
              <a:spcBef>
                <a:spcPts val="0"/>
              </a:spcBef>
              <a:spcAft>
                <a:spcPts val="0"/>
              </a:spcAft>
              <a:buFont typeface="Arial" pitchFamily="34" charset="0"/>
              <a:buChar char="•"/>
            </a:pPr>
            <a:endParaRPr lang="en-US" sz="2400" dirty="0">
              <a:solidFill>
                <a:prstClr val="black"/>
              </a:solidFill>
              <a:effectLst/>
            </a:endParaRPr>
          </a:p>
          <a:p>
            <a:pPr marL="342900" indent="-342900" algn="l" fontAlgn="auto">
              <a:spcBef>
                <a:spcPts val="0"/>
              </a:spcBef>
              <a:spcAft>
                <a:spcPts val="0"/>
              </a:spcAft>
              <a:buFont typeface="Arial" pitchFamily="34" charset="0"/>
              <a:buChar char="•"/>
            </a:pPr>
            <a:r>
              <a:rPr lang="en-US" sz="2400" dirty="0">
                <a:solidFill>
                  <a:prstClr val="black"/>
                </a:solidFill>
                <a:effectLst/>
              </a:rPr>
              <a:t>From January 1 to April 1 each year.</a:t>
            </a:r>
          </a:p>
          <a:p>
            <a:pPr marL="800100" lvl="1" indent="-342900" algn="l" fontAlgn="auto">
              <a:spcBef>
                <a:spcPts val="0"/>
              </a:spcBef>
              <a:spcAft>
                <a:spcPts val="0"/>
              </a:spcAft>
              <a:buFont typeface="Courier New" pitchFamily="49" charset="0"/>
              <a:buChar char="o"/>
            </a:pPr>
            <a:r>
              <a:rPr lang="en-US" sz="2400" dirty="0">
                <a:solidFill>
                  <a:prstClr val="black"/>
                </a:solidFill>
                <a:effectLst/>
              </a:rPr>
              <a:t>Global Scholarships</a:t>
            </a:r>
          </a:p>
          <a:p>
            <a:pPr algn="l" fontAlgn="auto">
              <a:spcBef>
                <a:spcPts val="0"/>
              </a:spcBef>
              <a:spcAft>
                <a:spcPts val="0"/>
              </a:spcAft>
            </a:pPr>
            <a:r>
              <a:rPr lang="en-US" sz="2400" dirty="0">
                <a:solidFill>
                  <a:prstClr val="black"/>
                </a:solidFill>
                <a:effectLst/>
              </a:rPr>
              <a:t> </a:t>
            </a:r>
          </a:p>
          <a:p>
            <a:pPr marL="457200" indent="-457200" algn="l" fontAlgn="auto">
              <a:spcBef>
                <a:spcPts val="0"/>
              </a:spcBef>
              <a:spcAft>
                <a:spcPts val="0"/>
              </a:spcAft>
              <a:buFont typeface="Arial" pitchFamily="34" charset="0"/>
              <a:buChar char="•"/>
            </a:pPr>
            <a:endParaRPr lang="en-US" sz="2400" dirty="0">
              <a:solidFill>
                <a:prstClr val="black"/>
              </a:solidFill>
              <a:effectLst/>
            </a:endParaRPr>
          </a:p>
        </p:txBody>
      </p:sp>
      <p:pic>
        <p:nvPicPr>
          <p:cNvPr id="4" name="Picture 2" descr="Yellow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9" name="Rectangle 7"/>
          <p:cNvSpPr>
            <a:spLocks noGrp="1" noChangeArrowheads="1"/>
          </p:cNvSpPr>
          <p:nvPr>
            <p:ph type="title"/>
          </p:nvPr>
        </p:nvSpPr>
        <p:spPr>
          <a:xfrm>
            <a:off x="533400" y="-4763"/>
            <a:ext cx="8077199" cy="690563"/>
          </a:xfrm>
        </p:spPr>
        <p:txBody>
          <a:bodyPr/>
          <a:lstStyle/>
          <a:p>
            <a:pPr eaLnBrk="1" hangingPunct="1">
              <a:defRPr/>
            </a:pPr>
            <a:r>
              <a:rPr lang="en-US" sz="2800" b="1" dirty="0">
                <a:solidFill>
                  <a:srgbClr val="002060"/>
                </a:solidFill>
                <a:effectLst/>
              </a:rPr>
              <a:t>Qualification/Grant Management Training</a:t>
            </a:r>
          </a:p>
        </p:txBody>
      </p:sp>
    </p:spTree>
    <p:extLst>
      <p:ext uri="{BB962C8B-B14F-4D97-AF65-F5344CB8AC3E}">
        <p14:creationId xmlns:p14="http://schemas.microsoft.com/office/powerpoint/2010/main" val="280728453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04800" y="1213658"/>
            <a:ext cx="8534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3600">
                <a:solidFill>
                  <a:srgbClr val="FFDA4E"/>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2pPr>
            <a:lvl3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3pPr>
            <a:lvl4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4pPr>
            <a:lvl5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5pPr>
            <a:lvl6pPr marL="4572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6pPr>
            <a:lvl7pPr marL="9144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7pPr>
            <a:lvl8pPr marL="13716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8pPr>
            <a:lvl9pPr marL="18288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9pPr>
          </a:lstStyle>
          <a:p>
            <a:pPr>
              <a:defRPr/>
            </a:pPr>
            <a:r>
              <a:rPr lang="en-US" sz="3200" b="1" i="1" kern="0" dirty="0">
                <a:solidFill>
                  <a:schemeClr val="tx1"/>
                </a:solidFill>
                <a:effectLst/>
              </a:rPr>
              <a:t>Global Scholarship Grants</a:t>
            </a:r>
            <a:endParaRPr lang="en-US" sz="3200" b="1" i="1" dirty="0">
              <a:solidFill>
                <a:schemeClr val="tx1"/>
              </a:solidFill>
              <a:effectLst/>
            </a:endParaRPr>
          </a:p>
          <a:p>
            <a:pPr algn="l">
              <a:defRPr/>
            </a:pPr>
            <a:endParaRPr lang="en-US" sz="1600" kern="0" dirty="0">
              <a:solidFill>
                <a:schemeClr val="tx1"/>
              </a:solidFill>
              <a:effectLst/>
            </a:endParaRPr>
          </a:p>
          <a:p>
            <a:pPr algn="l">
              <a:defRPr/>
            </a:pPr>
            <a:r>
              <a:rPr lang="en-US" sz="2800" u="sng" kern="0" dirty="0">
                <a:solidFill>
                  <a:schemeClr val="tx1"/>
                </a:solidFill>
                <a:effectLst/>
                <a:latin typeface="Calibri" pitchFamily="34" charset="0"/>
                <a:cs typeface="Calibri" pitchFamily="34" charset="0"/>
              </a:rPr>
              <a:t>2016-17 Global Scholarship Grant Available</a:t>
            </a:r>
          </a:p>
          <a:p>
            <a:pPr algn="l">
              <a:defRPr/>
            </a:pPr>
            <a:endParaRPr lang="en-US" sz="1400" u="sng" kern="0" dirty="0">
              <a:solidFill>
                <a:schemeClr val="tx1"/>
              </a:solidFill>
              <a:effectLst/>
              <a:latin typeface="Calibri" pitchFamily="34" charset="0"/>
              <a:cs typeface="Calibri" pitchFamily="34" charset="0"/>
            </a:endParaRPr>
          </a:p>
          <a:p>
            <a:pPr algn="l">
              <a:defRPr/>
            </a:pPr>
            <a:r>
              <a:rPr lang="en-US" sz="2400" dirty="0">
                <a:solidFill>
                  <a:prstClr val="black"/>
                </a:solidFill>
                <a:effectLst/>
              </a:rPr>
              <a:t>DGE Lee Montgomery has approved District 5830 granting at least ONE $30,000 GSG during 2015-2016.</a:t>
            </a:r>
          </a:p>
          <a:p>
            <a:pPr algn="l">
              <a:defRPr/>
            </a:pPr>
            <a:endParaRPr lang="en-US" sz="2400" u="sng" kern="0" dirty="0">
              <a:solidFill>
                <a:schemeClr val="tx1"/>
              </a:solidFill>
              <a:effectLst/>
              <a:cs typeface="Calibri" pitchFamily="34" charset="0"/>
            </a:endParaRPr>
          </a:p>
        </p:txBody>
      </p:sp>
      <p:pic>
        <p:nvPicPr>
          <p:cNvPr id="4" name="Picture 2" descr="Yellow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9" name="Rectangle 7"/>
          <p:cNvSpPr>
            <a:spLocks noGrp="1" noChangeArrowheads="1"/>
          </p:cNvSpPr>
          <p:nvPr>
            <p:ph type="title"/>
          </p:nvPr>
        </p:nvSpPr>
        <p:spPr>
          <a:xfrm>
            <a:off x="533400" y="-4763"/>
            <a:ext cx="8077199" cy="690563"/>
          </a:xfrm>
        </p:spPr>
        <p:txBody>
          <a:bodyPr/>
          <a:lstStyle/>
          <a:p>
            <a:pPr eaLnBrk="1" hangingPunct="1">
              <a:defRPr/>
            </a:pPr>
            <a:r>
              <a:rPr lang="en-US" sz="2800" b="1" dirty="0">
                <a:solidFill>
                  <a:srgbClr val="002060"/>
                </a:solidFill>
                <a:effectLst/>
              </a:rPr>
              <a:t>Qualification/Grant Management Training</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1" y="3767292"/>
            <a:ext cx="5918834" cy="2923179"/>
          </a:xfrm>
          <a:prstGeom prst="rect">
            <a:avLst/>
          </a:prstGeom>
        </p:spPr>
      </p:pic>
    </p:spTree>
    <p:extLst>
      <p:ext uri="{BB962C8B-B14F-4D97-AF65-F5344CB8AC3E}">
        <p14:creationId xmlns:p14="http://schemas.microsoft.com/office/powerpoint/2010/main" val="256798396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06185" y="1219200"/>
            <a:ext cx="8534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3600">
                <a:solidFill>
                  <a:srgbClr val="FFDA4E"/>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2pPr>
            <a:lvl3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3pPr>
            <a:lvl4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4pPr>
            <a:lvl5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5pPr>
            <a:lvl6pPr marL="4572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6pPr>
            <a:lvl7pPr marL="9144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7pPr>
            <a:lvl8pPr marL="13716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8pPr>
            <a:lvl9pPr marL="18288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9pPr>
          </a:lstStyle>
          <a:p>
            <a:pPr>
              <a:defRPr/>
            </a:pPr>
            <a:r>
              <a:rPr lang="en-US" sz="3200" b="1" i="1" kern="0" dirty="0">
                <a:solidFill>
                  <a:schemeClr val="tx1"/>
                </a:solidFill>
                <a:effectLst/>
              </a:rPr>
              <a:t>Global Scholarship Grants</a:t>
            </a:r>
            <a:endParaRPr lang="en-US" sz="3200" b="1" i="1" dirty="0">
              <a:solidFill>
                <a:schemeClr val="tx1"/>
              </a:solidFill>
              <a:effectLst/>
            </a:endParaRPr>
          </a:p>
          <a:p>
            <a:pPr algn="l">
              <a:defRPr/>
            </a:pPr>
            <a:endParaRPr lang="en-US" sz="1600" kern="0" dirty="0">
              <a:solidFill>
                <a:schemeClr val="tx1"/>
              </a:solidFill>
              <a:effectLst/>
            </a:endParaRPr>
          </a:p>
          <a:p>
            <a:pPr algn="l">
              <a:defRPr/>
            </a:pPr>
            <a:r>
              <a:rPr lang="en-US" sz="2800" u="sng" kern="0" dirty="0">
                <a:solidFill>
                  <a:schemeClr val="tx1"/>
                </a:solidFill>
                <a:effectLst/>
                <a:latin typeface="Calibri" pitchFamily="34" charset="0"/>
                <a:cs typeface="Calibri" pitchFamily="34" charset="0"/>
              </a:rPr>
              <a:t>Reference Material In Handout</a:t>
            </a:r>
          </a:p>
          <a:p>
            <a:pPr algn="l">
              <a:defRPr/>
            </a:pPr>
            <a:endParaRPr lang="en-US" sz="1400" u="sng" kern="0" dirty="0">
              <a:solidFill>
                <a:schemeClr val="tx1"/>
              </a:solidFill>
              <a:effectLst/>
              <a:latin typeface="Calibri" pitchFamily="34" charset="0"/>
              <a:cs typeface="Calibri" pitchFamily="34" charset="0"/>
            </a:endParaRPr>
          </a:p>
          <a:p>
            <a:pPr marL="342900" indent="-342900" algn="l">
              <a:buFont typeface="Arial" pitchFamily="34" charset="0"/>
              <a:buChar char="•"/>
              <a:defRPr/>
            </a:pPr>
            <a:r>
              <a:rPr lang="en-US" sz="2400" dirty="0">
                <a:solidFill>
                  <a:prstClr val="black"/>
                </a:solidFill>
                <a:effectLst/>
              </a:rPr>
              <a:t>DRFC Manual - 5 - Global Scholarship Grants</a:t>
            </a:r>
          </a:p>
          <a:p>
            <a:pPr marL="342900" indent="-342900" algn="l">
              <a:buFont typeface="Arial" pitchFamily="34" charset="0"/>
              <a:buChar char="•"/>
              <a:defRPr/>
            </a:pPr>
            <a:r>
              <a:rPr lang="en-US" sz="2400" dirty="0">
                <a:solidFill>
                  <a:prstClr val="black"/>
                </a:solidFill>
                <a:effectLst/>
              </a:rPr>
              <a:t>DRFC Manual - TRF Global Grant Scholarships Supplement</a:t>
            </a:r>
          </a:p>
          <a:p>
            <a:pPr marL="342900" indent="-342900" algn="l">
              <a:buFont typeface="Arial" pitchFamily="34" charset="0"/>
              <a:buChar char="•"/>
              <a:defRPr/>
            </a:pPr>
            <a:r>
              <a:rPr lang="en-US" sz="2400" dirty="0">
                <a:solidFill>
                  <a:prstClr val="black"/>
                </a:solidFill>
                <a:effectLst/>
              </a:rPr>
              <a:t>DRFC Manual - 5 - Global Scholarship Grants – Policy Guide</a:t>
            </a:r>
          </a:p>
          <a:p>
            <a:pPr marL="342900" indent="-342900" algn="l">
              <a:buFont typeface="Arial" pitchFamily="34" charset="0"/>
              <a:buChar char="•"/>
              <a:defRPr/>
            </a:pPr>
            <a:r>
              <a:rPr lang="en-US" sz="2400" dirty="0">
                <a:solidFill>
                  <a:prstClr val="black"/>
                </a:solidFill>
                <a:effectLst/>
              </a:rPr>
              <a:t>Global Grants Scholar Application</a:t>
            </a:r>
          </a:p>
          <a:p>
            <a:pPr marL="342900" indent="-342900" algn="l">
              <a:buFont typeface="Arial" pitchFamily="34" charset="0"/>
              <a:buChar char="•"/>
              <a:defRPr/>
            </a:pPr>
            <a:r>
              <a:rPr lang="en-US" sz="2400" kern="0" dirty="0">
                <a:solidFill>
                  <a:prstClr val="black"/>
                </a:solidFill>
                <a:effectLst/>
                <a:cs typeface="Calibri" pitchFamily="34" charset="0"/>
              </a:rPr>
              <a:t>Global Scholarship Grant - TRF Application</a:t>
            </a:r>
            <a:endParaRPr lang="en-US" sz="2400" kern="0" dirty="0">
              <a:solidFill>
                <a:schemeClr val="tx1"/>
              </a:solidFill>
              <a:effectLst/>
              <a:cs typeface="Calibri" pitchFamily="34" charset="0"/>
            </a:endParaRPr>
          </a:p>
        </p:txBody>
      </p:sp>
      <p:pic>
        <p:nvPicPr>
          <p:cNvPr id="4" name="Picture 2" descr="Yellow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9" name="Rectangle 7"/>
          <p:cNvSpPr>
            <a:spLocks noGrp="1" noChangeArrowheads="1"/>
          </p:cNvSpPr>
          <p:nvPr>
            <p:ph type="title"/>
          </p:nvPr>
        </p:nvSpPr>
        <p:spPr>
          <a:xfrm>
            <a:off x="533400" y="-4763"/>
            <a:ext cx="8077199" cy="690563"/>
          </a:xfrm>
        </p:spPr>
        <p:txBody>
          <a:bodyPr/>
          <a:lstStyle/>
          <a:p>
            <a:pPr eaLnBrk="1" hangingPunct="1">
              <a:defRPr/>
            </a:pPr>
            <a:r>
              <a:rPr lang="en-US" sz="2800" b="1" dirty="0">
                <a:solidFill>
                  <a:srgbClr val="002060"/>
                </a:solidFill>
                <a:effectLst/>
              </a:rPr>
              <a:t>Qualification/Grant Management Training</a:t>
            </a:r>
          </a:p>
        </p:txBody>
      </p:sp>
    </p:spTree>
    <p:extLst>
      <p:ext uri="{BB962C8B-B14F-4D97-AF65-F5344CB8AC3E}">
        <p14:creationId xmlns:p14="http://schemas.microsoft.com/office/powerpoint/2010/main" val="399974151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04800" y="1213658"/>
            <a:ext cx="8534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3600">
                <a:solidFill>
                  <a:srgbClr val="FFDA4E"/>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2pPr>
            <a:lvl3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3pPr>
            <a:lvl4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4pPr>
            <a:lvl5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5pPr>
            <a:lvl6pPr marL="4572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6pPr>
            <a:lvl7pPr marL="9144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7pPr>
            <a:lvl8pPr marL="13716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8pPr>
            <a:lvl9pPr marL="18288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9pPr>
          </a:lstStyle>
          <a:p>
            <a:pPr>
              <a:defRPr/>
            </a:pPr>
            <a:r>
              <a:rPr lang="en-US" sz="3200" b="1" i="1" kern="0" dirty="0">
                <a:solidFill>
                  <a:schemeClr val="tx1"/>
                </a:solidFill>
                <a:effectLst/>
              </a:rPr>
              <a:t>Global Scholarship Grants</a:t>
            </a:r>
            <a:endParaRPr lang="en-US" sz="3200" b="1" i="1" dirty="0">
              <a:solidFill>
                <a:schemeClr val="tx1"/>
              </a:solidFill>
              <a:effectLst/>
            </a:endParaRPr>
          </a:p>
          <a:p>
            <a:pPr algn="l">
              <a:defRPr/>
            </a:pPr>
            <a:endParaRPr lang="en-US" sz="1600" kern="0" dirty="0">
              <a:solidFill>
                <a:schemeClr val="tx1"/>
              </a:solidFill>
              <a:effectLst/>
            </a:endParaRPr>
          </a:p>
          <a:p>
            <a:pPr algn="l">
              <a:defRPr/>
            </a:pPr>
            <a:r>
              <a:rPr lang="en-US" sz="2800" u="sng" kern="0" dirty="0">
                <a:solidFill>
                  <a:schemeClr val="tx1"/>
                </a:solidFill>
                <a:effectLst/>
                <a:latin typeface="Calibri" pitchFamily="34" charset="0"/>
                <a:cs typeface="Calibri" pitchFamily="34" charset="0"/>
              </a:rPr>
              <a:t>Scholarship Application Process</a:t>
            </a:r>
          </a:p>
          <a:p>
            <a:pPr algn="l">
              <a:defRPr/>
            </a:pPr>
            <a:endParaRPr lang="en-US" sz="1400" u="sng" kern="0" dirty="0">
              <a:solidFill>
                <a:schemeClr val="tx1"/>
              </a:solidFill>
              <a:effectLst/>
              <a:latin typeface="Calibri" pitchFamily="34" charset="0"/>
              <a:cs typeface="Calibri" pitchFamily="34" charset="0"/>
            </a:endParaRPr>
          </a:p>
          <a:p>
            <a:pPr marL="342900" indent="-342900" algn="l" fontAlgn="auto">
              <a:spcBef>
                <a:spcPts val="0"/>
              </a:spcBef>
              <a:spcAft>
                <a:spcPts val="0"/>
              </a:spcAft>
              <a:buFont typeface="Arial" pitchFamily="34" charset="0"/>
              <a:buChar char="•"/>
            </a:pPr>
            <a:r>
              <a:rPr lang="en-US" sz="2400" dirty="0">
                <a:solidFill>
                  <a:prstClr val="black"/>
                </a:solidFill>
                <a:effectLst/>
              </a:rPr>
              <a:t>Completed scholar applications will be received through April 1.</a:t>
            </a:r>
          </a:p>
          <a:p>
            <a:pPr marL="342900" indent="-342900" algn="l" fontAlgn="auto">
              <a:spcBef>
                <a:spcPts val="0"/>
              </a:spcBef>
              <a:spcAft>
                <a:spcPts val="0"/>
              </a:spcAft>
              <a:buFont typeface="Arial" pitchFamily="34" charset="0"/>
              <a:buChar char="•"/>
            </a:pPr>
            <a:r>
              <a:rPr lang="en-US" sz="2400" dirty="0">
                <a:solidFill>
                  <a:prstClr val="black"/>
                </a:solidFill>
                <a:effectLst/>
              </a:rPr>
              <a:t>The District Scholarship Committee will interview applicants between April 1 and April 15.</a:t>
            </a:r>
          </a:p>
          <a:p>
            <a:pPr marL="342900" indent="-342900" algn="l" fontAlgn="auto">
              <a:spcBef>
                <a:spcPts val="0"/>
              </a:spcBef>
              <a:spcAft>
                <a:spcPts val="0"/>
              </a:spcAft>
              <a:buFont typeface="Arial" pitchFamily="34" charset="0"/>
              <a:buChar char="•"/>
            </a:pPr>
            <a:r>
              <a:rPr lang="en-US" sz="2400" dirty="0">
                <a:solidFill>
                  <a:prstClr val="black"/>
                </a:solidFill>
                <a:effectLst/>
              </a:rPr>
              <a:t>The selected scholar applicant and their sponsor club will go online to complete the online application, which includes uploading the scholar application form.</a:t>
            </a:r>
          </a:p>
          <a:p>
            <a:pPr marL="342900" indent="-342900" algn="l" fontAlgn="auto">
              <a:spcBef>
                <a:spcPts val="0"/>
              </a:spcBef>
              <a:spcAft>
                <a:spcPts val="0"/>
              </a:spcAft>
              <a:buFont typeface="Arial" pitchFamily="34" charset="0"/>
              <a:buChar char="•"/>
            </a:pPr>
            <a:r>
              <a:rPr lang="en-US" sz="2400" dirty="0">
                <a:solidFill>
                  <a:prstClr val="black"/>
                </a:solidFill>
                <a:effectLst/>
              </a:rPr>
              <a:t>After the online application is completed, the Global Scholarship Grants Chair will review it and submit it to the Rotary Foundation.</a:t>
            </a:r>
          </a:p>
        </p:txBody>
      </p:sp>
      <p:pic>
        <p:nvPicPr>
          <p:cNvPr id="4" name="Picture 2" descr="Yellow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9" name="Rectangle 7"/>
          <p:cNvSpPr>
            <a:spLocks noGrp="1" noChangeArrowheads="1"/>
          </p:cNvSpPr>
          <p:nvPr>
            <p:ph type="title"/>
          </p:nvPr>
        </p:nvSpPr>
        <p:spPr>
          <a:xfrm>
            <a:off x="533400" y="-4763"/>
            <a:ext cx="8077199" cy="690563"/>
          </a:xfrm>
        </p:spPr>
        <p:txBody>
          <a:bodyPr/>
          <a:lstStyle/>
          <a:p>
            <a:pPr eaLnBrk="1" hangingPunct="1">
              <a:defRPr/>
            </a:pPr>
            <a:r>
              <a:rPr lang="en-US" sz="2800" b="1" dirty="0">
                <a:solidFill>
                  <a:srgbClr val="002060"/>
                </a:solidFill>
                <a:effectLst/>
              </a:rPr>
              <a:t>Qualification/Grant Management Training</a:t>
            </a:r>
          </a:p>
        </p:txBody>
      </p:sp>
    </p:spTree>
    <p:extLst>
      <p:ext uri="{BB962C8B-B14F-4D97-AF65-F5344CB8AC3E}">
        <p14:creationId xmlns:p14="http://schemas.microsoft.com/office/powerpoint/2010/main" val="363026918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04800" y="1219200"/>
            <a:ext cx="8534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3600">
                <a:solidFill>
                  <a:srgbClr val="FFDA4E"/>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2pPr>
            <a:lvl3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3pPr>
            <a:lvl4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4pPr>
            <a:lvl5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5pPr>
            <a:lvl6pPr marL="4572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6pPr>
            <a:lvl7pPr marL="9144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7pPr>
            <a:lvl8pPr marL="13716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8pPr>
            <a:lvl9pPr marL="18288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9pPr>
          </a:lstStyle>
          <a:p>
            <a:pPr>
              <a:defRPr/>
            </a:pPr>
            <a:r>
              <a:rPr lang="en-US" sz="3200" b="1" i="1" kern="0" dirty="0">
                <a:solidFill>
                  <a:schemeClr val="tx1"/>
                </a:solidFill>
                <a:effectLst/>
              </a:rPr>
              <a:t>Global Scholarship Grants</a:t>
            </a:r>
            <a:endParaRPr lang="en-US" sz="3200" b="1" i="1" dirty="0">
              <a:solidFill>
                <a:schemeClr val="tx1"/>
              </a:solidFill>
              <a:effectLst/>
            </a:endParaRPr>
          </a:p>
          <a:p>
            <a:pPr algn="l">
              <a:defRPr/>
            </a:pPr>
            <a:endParaRPr lang="en-US" sz="1600" kern="0" dirty="0">
              <a:solidFill>
                <a:schemeClr val="tx1"/>
              </a:solidFill>
              <a:effectLst/>
            </a:endParaRPr>
          </a:p>
          <a:p>
            <a:pPr algn="l">
              <a:defRPr/>
            </a:pPr>
            <a:r>
              <a:rPr lang="en-US" sz="2800" u="sng" kern="0" dirty="0">
                <a:solidFill>
                  <a:schemeClr val="tx1"/>
                </a:solidFill>
                <a:effectLst/>
                <a:latin typeface="Calibri" pitchFamily="34" charset="0"/>
                <a:cs typeface="Calibri" pitchFamily="34" charset="0"/>
              </a:rPr>
              <a:t>Scholarship Application Process</a:t>
            </a:r>
          </a:p>
          <a:p>
            <a:pPr algn="l">
              <a:defRPr/>
            </a:pPr>
            <a:endParaRPr lang="en-US" sz="1400" u="sng" kern="0" dirty="0">
              <a:solidFill>
                <a:schemeClr val="tx1"/>
              </a:solidFill>
              <a:effectLst/>
              <a:latin typeface="Calibri" pitchFamily="34" charset="0"/>
              <a:cs typeface="Calibri" pitchFamily="34" charset="0"/>
            </a:endParaRPr>
          </a:p>
          <a:p>
            <a:pPr marL="342900" indent="-342900" algn="l" fontAlgn="auto">
              <a:spcBef>
                <a:spcPts val="0"/>
              </a:spcBef>
              <a:spcAft>
                <a:spcPts val="0"/>
              </a:spcAft>
              <a:buFont typeface="Arial" pitchFamily="34" charset="0"/>
              <a:buChar char="•"/>
            </a:pPr>
            <a:r>
              <a:rPr lang="en-US" sz="2400" dirty="0">
                <a:solidFill>
                  <a:prstClr val="black"/>
                </a:solidFill>
                <a:effectLst/>
              </a:rPr>
              <a:t>Global grant scholars are individuals who are pursuing a career in one of the six areas of focus.</a:t>
            </a:r>
          </a:p>
          <a:p>
            <a:pPr marL="342900" indent="-342900" algn="l" fontAlgn="auto">
              <a:spcBef>
                <a:spcPts val="0"/>
              </a:spcBef>
              <a:spcAft>
                <a:spcPts val="0"/>
              </a:spcAft>
              <a:buFont typeface="Arial" pitchFamily="34" charset="0"/>
              <a:buChar char="•"/>
            </a:pPr>
            <a:r>
              <a:rPr lang="en-US" sz="2400" dirty="0">
                <a:solidFill>
                  <a:prstClr val="black"/>
                </a:solidFill>
                <a:effectLst/>
              </a:rPr>
              <a:t>Their graduate-level educational goals should support this career interest.</a:t>
            </a:r>
          </a:p>
          <a:p>
            <a:pPr lvl="2" algn="l" fontAlgn="auto">
              <a:spcBef>
                <a:spcPts val="0"/>
              </a:spcBef>
              <a:spcAft>
                <a:spcPts val="0"/>
              </a:spcAft>
            </a:pPr>
            <a:r>
              <a:rPr lang="en-US" sz="2400" dirty="0">
                <a:solidFill>
                  <a:prstClr val="black"/>
                </a:solidFill>
                <a:effectLst/>
              </a:rPr>
              <a:t>Peace and Conflict Prevention/Resolution</a:t>
            </a:r>
          </a:p>
          <a:p>
            <a:pPr lvl="2" algn="l" fontAlgn="auto">
              <a:spcBef>
                <a:spcPts val="0"/>
              </a:spcBef>
              <a:spcAft>
                <a:spcPts val="0"/>
              </a:spcAft>
            </a:pPr>
            <a:r>
              <a:rPr lang="en-US" sz="2400" dirty="0">
                <a:solidFill>
                  <a:prstClr val="black"/>
                </a:solidFill>
                <a:effectLst/>
              </a:rPr>
              <a:t>Disease Prevention and Treatment</a:t>
            </a:r>
          </a:p>
          <a:p>
            <a:pPr lvl="2" algn="l" fontAlgn="auto">
              <a:spcBef>
                <a:spcPts val="0"/>
              </a:spcBef>
              <a:spcAft>
                <a:spcPts val="0"/>
              </a:spcAft>
            </a:pPr>
            <a:r>
              <a:rPr lang="en-US" sz="2400" dirty="0">
                <a:solidFill>
                  <a:prstClr val="black"/>
                </a:solidFill>
                <a:effectLst/>
              </a:rPr>
              <a:t>Water and Sanitation</a:t>
            </a:r>
          </a:p>
          <a:p>
            <a:pPr lvl="2" algn="l" fontAlgn="auto">
              <a:spcBef>
                <a:spcPts val="0"/>
              </a:spcBef>
              <a:spcAft>
                <a:spcPts val="0"/>
              </a:spcAft>
            </a:pPr>
            <a:r>
              <a:rPr lang="en-US" sz="2400" dirty="0">
                <a:solidFill>
                  <a:prstClr val="black"/>
                </a:solidFill>
                <a:effectLst/>
              </a:rPr>
              <a:t>Maternal and Child Health</a:t>
            </a:r>
          </a:p>
          <a:p>
            <a:pPr lvl="2" algn="l" fontAlgn="auto">
              <a:spcBef>
                <a:spcPts val="0"/>
              </a:spcBef>
              <a:spcAft>
                <a:spcPts val="0"/>
              </a:spcAft>
            </a:pPr>
            <a:r>
              <a:rPr lang="en-US" sz="2400" dirty="0">
                <a:solidFill>
                  <a:prstClr val="black"/>
                </a:solidFill>
                <a:effectLst/>
              </a:rPr>
              <a:t>Basic Education and Literacy</a:t>
            </a:r>
          </a:p>
          <a:p>
            <a:pPr lvl="2" algn="l" fontAlgn="auto">
              <a:spcBef>
                <a:spcPts val="0"/>
              </a:spcBef>
              <a:spcAft>
                <a:spcPts val="0"/>
              </a:spcAft>
            </a:pPr>
            <a:r>
              <a:rPr lang="en-US" sz="2400" dirty="0">
                <a:solidFill>
                  <a:prstClr val="black"/>
                </a:solidFill>
                <a:effectLst/>
              </a:rPr>
              <a:t>Economic and Community Development</a:t>
            </a:r>
          </a:p>
        </p:txBody>
      </p:sp>
      <p:pic>
        <p:nvPicPr>
          <p:cNvPr id="4" name="Picture 2" descr="Yellow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9" name="Rectangle 7"/>
          <p:cNvSpPr>
            <a:spLocks noGrp="1" noChangeArrowheads="1"/>
          </p:cNvSpPr>
          <p:nvPr>
            <p:ph type="title"/>
          </p:nvPr>
        </p:nvSpPr>
        <p:spPr>
          <a:xfrm>
            <a:off x="533400" y="-4763"/>
            <a:ext cx="8077199" cy="690563"/>
          </a:xfrm>
        </p:spPr>
        <p:txBody>
          <a:bodyPr/>
          <a:lstStyle/>
          <a:p>
            <a:pPr eaLnBrk="1" hangingPunct="1">
              <a:defRPr/>
            </a:pPr>
            <a:r>
              <a:rPr lang="en-US" sz="2800" b="1" dirty="0">
                <a:solidFill>
                  <a:srgbClr val="002060"/>
                </a:solidFill>
                <a:effectLst/>
              </a:rPr>
              <a:t>Qualification/Grant Management Training</a:t>
            </a: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885" y="4114800"/>
            <a:ext cx="40141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886" y="4495801"/>
            <a:ext cx="394368"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8885" y="4876802"/>
            <a:ext cx="394369"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8885" y="5257802"/>
            <a:ext cx="401410" cy="387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8885" y="5645604"/>
            <a:ext cx="401410" cy="387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8887" y="6010102"/>
            <a:ext cx="411627" cy="390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26757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137160" y="1219200"/>
            <a:ext cx="88392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3600">
                <a:solidFill>
                  <a:srgbClr val="FFDA4E"/>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2pPr>
            <a:lvl3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3pPr>
            <a:lvl4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4pPr>
            <a:lvl5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5pPr>
            <a:lvl6pPr marL="4572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6pPr>
            <a:lvl7pPr marL="9144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7pPr>
            <a:lvl8pPr marL="13716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8pPr>
            <a:lvl9pPr marL="18288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9pPr>
          </a:lstStyle>
          <a:p>
            <a:pPr>
              <a:defRPr/>
            </a:pPr>
            <a:r>
              <a:rPr lang="en-US" sz="3200" b="1" i="1" kern="0" dirty="0">
                <a:solidFill>
                  <a:schemeClr val="tx1"/>
                </a:solidFill>
                <a:effectLst/>
              </a:rPr>
              <a:t>Global Scholarship Grants</a:t>
            </a:r>
            <a:endParaRPr lang="en-US" sz="3200" b="1" i="1" dirty="0">
              <a:solidFill>
                <a:schemeClr val="tx1"/>
              </a:solidFill>
              <a:effectLst/>
            </a:endParaRPr>
          </a:p>
          <a:p>
            <a:pPr algn="l">
              <a:defRPr/>
            </a:pPr>
            <a:endParaRPr lang="en-US" sz="1600" kern="0" dirty="0">
              <a:solidFill>
                <a:schemeClr val="tx1"/>
              </a:solidFill>
              <a:effectLst/>
            </a:endParaRPr>
          </a:p>
          <a:p>
            <a:pPr algn="l">
              <a:defRPr/>
            </a:pPr>
            <a:r>
              <a:rPr lang="en-US" sz="2800" u="sng" kern="0" dirty="0">
                <a:solidFill>
                  <a:schemeClr val="tx1"/>
                </a:solidFill>
                <a:effectLst/>
                <a:latin typeface="Calibri" pitchFamily="34" charset="0"/>
                <a:cs typeface="Calibri" pitchFamily="34" charset="0"/>
              </a:rPr>
              <a:t>Scholar Eligibility Requirements</a:t>
            </a:r>
          </a:p>
          <a:p>
            <a:pPr algn="l">
              <a:defRPr/>
            </a:pPr>
            <a:endParaRPr lang="en-US" sz="1400" u="sng" kern="0" dirty="0">
              <a:solidFill>
                <a:schemeClr val="tx1"/>
              </a:solidFill>
              <a:effectLst/>
              <a:latin typeface="Calibri" pitchFamily="34" charset="0"/>
              <a:cs typeface="Calibri" pitchFamily="34" charset="0"/>
            </a:endParaRPr>
          </a:p>
          <a:p>
            <a:pPr marL="285750" indent="-285750" algn="l" fontAlgn="auto">
              <a:spcBef>
                <a:spcPts val="0"/>
              </a:spcBef>
              <a:spcAft>
                <a:spcPts val="0"/>
              </a:spcAft>
              <a:buFont typeface="Arial" pitchFamily="34" charset="0"/>
              <a:buChar char="•"/>
            </a:pPr>
            <a:r>
              <a:rPr lang="en-US" sz="2400" dirty="0">
                <a:solidFill>
                  <a:prstClr val="black"/>
                </a:solidFill>
                <a:effectLst/>
              </a:rPr>
              <a:t>The candidate must be proficient in the native language of the host country (please contact your global grant coordinator for exceptions).</a:t>
            </a:r>
          </a:p>
          <a:p>
            <a:pPr marL="285750" indent="-285750" algn="l" fontAlgn="auto">
              <a:spcBef>
                <a:spcPts val="0"/>
              </a:spcBef>
              <a:spcAft>
                <a:spcPts val="0"/>
              </a:spcAft>
              <a:buFont typeface="Arial" pitchFamily="34" charset="0"/>
              <a:buChar char="•"/>
            </a:pPr>
            <a:r>
              <a:rPr lang="en-US" sz="2400" dirty="0">
                <a:solidFill>
                  <a:prstClr val="black"/>
                </a:solidFill>
                <a:effectLst/>
              </a:rPr>
              <a:t>The candidate’s program of study must be at the graduate level.</a:t>
            </a:r>
          </a:p>
          <a:p>
            <a:pPr marL="285750" indent="-285750" algn="l" fontAlgn="auto">
              <a:spcBef>
                <a:spcPts val="0"/>
              </a:spcBef>
              <a:spcAft>
                <a:spcPts val="0"/>
              </a:spcAft>
              <a:buFont typeface="Arial" pitchFamily="34" charset="0"/>
              <a:buChar char="•"/>
            </a:pPr>
            <a:r>
              <a:rPr lang="en-US" sz="2400" dirty="0">
                <a:solidFill>
                  <a:prstClr val="black"/>
                </a:solidFill>
                <a:effectLst/>
              </a:rPr>
              <a:t>The scholar must be traveling abroad for study.</a:t>
            </a:r>
          </a:p>
          <a:p>
            <a:pPr marL="285750" indent="-285750" algn="l" fontAlgn="auto">
              <a:spcBef>
                <a:spcPts val="0"/>
              </a:spcBef>
              <a:spcAft>
                <a:spcPts val="0"/>
              </a:spcAft>
              <a:buFont typeface="Arial" pitchFamily="34" charset="0"/>
              <a:buChar char="•"/>
            </a:pPr>
            <a:r>
              <a:rPr lang="en-US" sz="2400" dirty="0">
                <a:solidFill>
                  <a:prstClr val="black"/>
                </a:solidFill>
                <a:effectLst/>
              </a:rPr>
              <a:t>The scholarship is for a term of one to four academic years.</a:t>
            </a:r>
          </a:p>
          <a:p>
            <a:pPr marL="285750" indent="-285750" algn="l" fontAlgn="auto">
              <a:spcBef>
                <a:spcPts val="0"/>
              </a:spcBef>
              <a:spcAft>
                <a:spcPts val="0"/>
              </a:spcAft>
              <a:buFont typeface="Arial" pitchFamily="34" charset="0"/>
              <a:buChar char="•"/>
            </a:pPr>
            <a:r>
              <a:rPr lang="en-US" sz="2400" dirty="0">
                <a:solidFill>
                  <a:prstClr val="black"/>
                </a:solidFill>
                <a:effectLst/>
              </a:rPr>
              <a:t>Scholars need to live in their host district.</a:t>
            </a:r>
          </a:p>
          <a:p>
            <a:pPr marL="285750" indent="-285750" algn="l" fontAlgn="auto">
              <a:spcBef>
                <a:spcPts val="0"/>
              </a:spcBef>
              <a:spcAft>
                <a:spcPts val="0"/>
              </a:spcAft>
              <a:buFont typeface="Arial" pitchFamily="34" charset="0"/>
              <a:buChar char="•"/>
            </a:pPr>
            <a:r>
              <a:rPr lang="en-US" sz="2400" dirty="0">
                <a:solidFill>
                  <a:prstClr val="black"/>
                </a:solidFill>
                <a:effectLst/>
              </a:rPr>
              <a:t>At the time of the proposal, the candidate must know where he/she wants to study and the sponsors must identify the name of a primary contact in the host district.</a:t>
            </a:r>
          </a:p>
          <a:p>
            <a:pPr algn="l">
              <a:defRPr/>
            </a:pPr>
            <a:endParaRPr lang="en-US" sz="1400" u="sng" kern="0" dirty="0">
              <a:solidFill>
                <a:schemeClr val="tx1"/>
              </a:solidFill>
              <a:effectLst/>
              <a:latin typeface="Calibri" pitchFamily="34" charset="0"/>
              <a:cs typeface="Calibri" pitchFamily="34" charset="0"/>
            </a:endParaRPr>
          </a:p>
        </p:txBody>
      </p:sp>
      <p:pic>
        <p:nvPicPr>
          <p:cNvPr id="4" name="Picture 2" descr="Yellow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9" name="Rectangle 7"/>
          <p:cNvSpPr>
            <a:spLocks noGrp="1" noChangeArrowheads="1"/>
          </p:cNvSpPr>
          <p:nvPr>
            <p:ph type="title"/>
          </p:nvPr>
        </p:nvSpPr>
        <p:spPr>
          <a:xfrm>
            <a:off x="533400" y="-4763"/>
            <a:ext cx="8077199" cy="690563"/>
          </a:xfrm>
        </p:spPr>
        <p:txBody>
          <a:bodyPr/>
          <a:lstStyle/>
          <a:p>
            <a:pPr eaLnBrk="1" hangingPunct="1">
              <a:defRPr/>
            </a:pPr>
            <a:r>
              <a:rPr lang="en-US" sz="2800" b="1" dirty="0">
                <a:solidFill>
                  <a:srgbClr val="002060"/>
                </a:solidFill>
                <a:effectLst/>
              </a:rPr>
              <a:t>Qualification/Grant Management Training</a:t>
            </a:r>
          </a:p>
        </p:txBody>
      </p:sp>
    </p:spTree>
    <p:extLst>
      <p:ext uri="{BB962C8B-B14F-4D97-AF65-F5344CB8AC3E}">
        <p14:creationId xmlns:p14="http://schemas.microsoft.com/office/powerpoint/2010/main" val="409831588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152400" y="1219200"/>
            <a:ext cx="88392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3600">
                <a:solidFill>
                  <a:srgbClr val="FFDA4E"/>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2pPr>
            <a:lvl3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3pPr>
            <a:lvl4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4pPr>
            <a:lvl5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5pPr>
            <a:lvl6pPr marL="4572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6pPr>
            <a:lvl7pPr marL="9144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7pPr>
            <a:lvl8pPr marL="13716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8pPr>
            <a:lvl9pPr marL="18288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9pPr>
          </a:lstStyle>
          <a:p>
            <a:pPr>
              <a:defRPr/>
            </a:pPr>
            <a:r>
              <a:rPr lang="en-US" sz="3200" b="1" i="1" kern="0" dirty="0">
                <a:solidFill>
                  <a:schemeClr val="tx1"/>
                </a:solidFill>
                <a:effectLst/>
              </a:rPr>
              <a:t>Global Scholarship Grants</a:t>
            </a:r>
            <a:endParaRPr lang="en-US" sz="3200" b="1" i="1" dirty="0">
              <a:solidFill>
                <a:schemeClr val="tx1"/>
              </a:solidFill>
              <a:effectLst/>
            </a:endParaRPr>
          </a:p>
          <a:p>
            <a:pPr algn="l">
              <a:defRPr/>
            </a:pPr>
            <a:endParaRPr lang="en-US" sz="1600" kern="0" dirty="0">
              <a:solidFill>
                <a:schemeClr val="tx1"/>
              </a:solidFill>
              <a:effectLst/>
            </a:endParaRPr>
          </a:p>
          <a:p>
            <a:pPr algn="l">
              <a:defRPr/>
            </a:pPr>
            <a:r>
              <a:rPr lang="en-US" sz="2800" u="sng" kern="0" dirty="0">
                <a:solidFill>
                  <a:schemeClr val="tx1"/>
                </a:solidFill>
                <a:effectLst/>
                <a:latin typeface="Calibri" pitchFamily="34" charset="0"/>
                <a:cs typeface="Calibri" pitchFamily="34" charset="0"/>
              </a:rPr>
              <a:t>Scholarship is Focus, BUT</a:t>
            </a:r>
          </a:p>
          <a:p>
            <a:pPr algn="l">
              <a:defRPr/>
            </a:pPr>
            <a:endParaRPr lang="en-US" sz="1400" u="sng" kern="0" dirty="0">
              <a:solidFill>
                <a:schemeClr val="tx1"/>
              </a:solidFill>
              <a:effectLst/>
              <a:latin typeface="Calibri" pitchFamily="34" charset="0"/>
              <a:cs typeface="Calibri" pitchFamily="34" charset="0"/>
            </a:endParaRPr>
          </a:p>
          <a:p>
            <a:pPr algn="l" fontAlgn="auto">
              <a:spcBef>
                <a:spcPts val="0"/>
              </a:spcBef>
              <a:spcAft>
                <a:spcPts val="0"/>
              </a:spcAft>
            </a:pPr>
            <a:r>
              <a:rPr lang="en-US" sz="2400" dirty="0">
                <a:solidFill>
                  <a:prstClr val="black"/>
                </a:solidFill>
                <a:effectLst/>
              </a:rPr>
              <a:t>In global grants, ambassadorial skills are optional for scholars. The primary consideration is forging a link between Rotary and future skilled professionals within an area of focus. </a:t>
            </a:r>
          </a:p>
          <a:p>
            <a:pPr algn="l" fontAlgn="auto">
              <a:spcBef>
                <a:spcPts val="0"/>
              </a:spcBef>
              <a:spcAft>
                <a:spcPts val="0"/>
              </a:spcAft>
            </a:pPr>
            <a:endParaRPr lang="en-US" sz="2400" dirty="0">
              <a:solidFill>
                <a:prstClr val="black"/>
              </a:solidFill>
              <a:effectLst/>
            </a:endParaRPr>
          </a:p>
          <a:p>
            <a:pPr algn="l" fontAlgn="auto">
              <a:spcBef>
                <a:spcPts val="0"/>
              </a:spcBef>
              <a:spcAft>
                <a:spcPts val="0"/>
              </a:spcAft>
            </a:pPr>
            <a:r>
              <a:rPr lang="en-US" sz="2400" dirty="0">
                <a:solidFill>
                  <a:prstClr val="black"/>
                </a:solidFill>
                <a:effectLst/>
              </a:rPr>
              <a:t>That said, global grant scholars are expected to participate in Rotary activities, and their Rotarian sponsors should provide opportunities for them to do so.</a:t>
            </a:r>
          </a:p>
        </p:txBody>
      </p:sp>
      <p:pic>
        <p:nvPicPr>
          <p:cNvPr id="4" name="Picture 2" descr="Yellow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9" name="Rectangle 7"/>
          <p:cNvSpPr>
            <a:spLocks noGrp="1" noChangeArrowheads="1"/>
          </p:cNvSpPr>
          <p:nvPr>
            <p:ph type="title"/>
          </p:nvPr>
        </p:nvSpPr>
        <p:spPr>
          <a:xfrm>
            <a:off x="533400" y="-4763"/>
            <a:ext cx="8077199" cy="690563"/>
          </a:xfrm>
        </p:spPr>
        <p:txBody>
          <a:bodyPr/>
          <a:lstStyle/>
          <a:p>
            <a:pPr eaLnBrk="1" hangingPunct="1">
              <a:defRPr/>
            </a:pPr>
            <a:r>
              <a:rPr lang="en-US" sz="2800" b="1" dirty="0">
                <a:solidFill>
                  <a:srgbClr val="002060"/>
                </a:solidFill>
                <a:effectLst/>
              </a:rPr>
              <a:t>Qualification/Grant Management Training</a:t>
            </a:r>
          </a:p>
        </p:txBody>
      </p:sp>
    </p:spTree>
    <p:extLst>
      <p:ext uri="{BB962C8B-B14F-4D97-AF65-F5344CB8AC3E}">
        <p14:creationId xmlns:p14="http://schemas.microsoft.com/office/powerpoint/2010/main" val="386419030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04800" y="1254529"/>
            <a:ext cx="8534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3600">
                <a:solidFill>
                  <a:srgbClr val="FFDA4E"/>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2pPr>
            <a:lvl3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3pPr>
            <a:lvl4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4pPr>
            <a:lvl5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5pPr>
            <a:lvl6pPr marL="4572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6pPr>
            <a:lvl7pPr marL="9144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7pPr>
            <a:lvl8pPr marL="13716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8pPr>
            <a:lvl9pPr marL="18288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9pPr>
          </a:lstStyle>
          <a:p>
            <a:pPr>
              <a:defRPr/>
            </a:pPr>
            <a:r>
              <a:rPr lang="en-US" sz="3200" b="1" i="1" kern="0" dirty="0">
                <a:solidFill>
                  <a:schemeClr val="tx1"/>
                </a:solidFill>
                <a:effectLst/>
              </a:rPr>
              <a:t>Global Grants</a:t>
            </a:r>
            <a:endParaRPr lang="en-US" sz="3200" b="1" i="1" dirty="0">
              <a:solidFill>
                <a:schemeClr val="tx1"/>
              </a:solidFill>
              <a:effectLst/>
            </a:endParaRPr>
          </a:p>
          <a:p>
            <a:pPr algn="l">
              <a:defRPr/>
            </a:pPr>
            <a:endParaRPr lang="en-US" sz="1600" kern="0" dirty="0">
              <a:solidFill>
                <a:schemeClr val="tx1"/>
              </a:solidFill>
              <a:effectLst/>
            </a:endParaRPr>
          </a:p>
          <a:p>
            <a:pPr algn="l">
              <a:defRPr/>
            </a:pPr>
            <a:r>
              <a:rPr lang="en-US" sz="2800" u="sng" kern="0" dirty="0">
                <a:solidFill>
                  <a:schemeClr val="tx1"/>
                </a:solidFill>
                <a:effectLst/>
                <a:latin typeface="Calibri" pitchFamily="34" charset="0"/>
              </a:rPr>
              <a:t>Questions?</a:t>
            </a:r>
          </a:p>
        </p:txBody>
      </p:sp>
      <p:pic>
        <p:nvPicPr>
          <p:cNvPr id="4" name="Picture 2" descr="Yellow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9" name="Rectangle 7"/>
          <p:cNvSpPr>
            <a:spLocks noGrp="1" noChangeArrowheads="1"/>
          </p:cNvSpPr>
          <p:nvPr>
            <p:ph type="title"/>
          </p:nvPr>
        </p:nvSpPr>
        <p:spPr>
          <a:xfrm>
            <a:off x="533400" y="-4763"/>
            <a:ext cx="8077199" cy="690563"/>
          </a:xfrm>
        </p:spPr>
        <p:txBody>
          <a:bodyPr/>
          <a:lstStyle/>
          <a:p>
            <a:pPr eaLnBrk="1" hangingPunct="1">
              <a:defRPr/>
            </a:pPr>
            <a:r>
              <a:rPr lang="en-US" sz="2800" b="1" dirty="0">
                <a:solidFill>
                  <a:srgbClr val="002060"/>
                </a:solidFill>
                <a:effectLst/>
              </a:rPr>
              <a:t>Qualification/Grant Management Training</a:t>
            </a:r>
          </a:p>
        </p:txBody>
      </p:sp>
      <p:pic>
        <p:nvPicPr>
          <p:cNvPr id="7" name="Picture 2" descr="C:\Users\Randi Duckworth\AppData\Local\Microsoft\Windows\Temporary Internet Files\Content.IE5\LIXNUDX6\MC90007871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8367" y="2286000"/>
            <a:ext cx="1622066" cy="39343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Randi Duckworth\AppData\Local\Microsoft\Windows\Temporary Internet Files\Content.IE5\3GBGREZO\MC90007862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0200" y="2497001"/>
            <a:ext cx="1857375" cy="3995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61877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06185" y="1197033"/>
            <a:ext cx="8534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3600">
                <a:solidFill>
                  <a:srgbClr val="FFDA4E"/>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2pPr>
            <a:lvl3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3pPr>
            <a:lvl4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4pPr>
            <a:lvl5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5pPr>
            <a:lvl6pPr marL="4572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6pPr>
            <a:lvl7pPr marL="9144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7pPr>
            <a:lvl8pPr marL="13716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8pPr>
            <a:lvl9pPr marL="18288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9pPr>
          </a:lstStyle>
          <a:p>
            <a:pPr>
              <a:defRPr/>
            </a:pPr>
            <a:r>
              <a:rPr lang="en-US" sz="3200" b="1" i="1" kern="0" dirty="0">
                <a:solidFill>
                  <a:schemeClr val="tx1"/>
                </a:solidFill>
                <a:effectLst/>
              </a:rPr>
              <a:t>General Requirements</a:t>
            </a:r>
            <a:endParaRPr lang="en-US" sz="3200" b="1" i="1" dirty="0">
              <a:solidFill>
                <a:schemeClr val="tx1"/>
              </a:solidFill>
              <a:effectLst/>
            </a:endParaRPr>
          </a:p>
          <a:p>
            <a:pPr algn="l">
              <a:defRPr/>
            </a:pPr>
            <a:endParaRPr lang="en-US" sz="1600" kern="0" dirty="0">
              <a:solidFill>
                <a:schemeClr val="tx1"/>
              </a:solidFill>
              <a:effectLst/>
            </a:endParaRPr>
          </a:p>
          <a:p>
            <a:pPr lvl="0" algn="l">
              <a:defRPr/>
            </a:pPr>
            <a:r>
              <a:rPr lang="en-US" sz="2800" u="sng" kern="0" dirty="0">
                <a:solidFill>
                  <a:srgbClr val="000000"/>
                </a:solidFill>
                <a:effectLst/>
                <a:latin typeface="Calibri" pitchFamily="34" charset="0"/>
                <a:ea typeface="+mn-ea"/>
                <a:cs typeface="Calibri" pitchFamily="34" charset="0"/>
              </a:rPr>
              <a:t>Reference Material In Handout</a:t>
            </a:r>
          </a:p>
          <a:p>
            <a:pPr lvl="0" algn="l">
              <a:defRPr/>
            </a:pPr>
            <a:endParaRPr lang="en-US" sz="1400" u="sng" kern="0" dirty="0">
              <a:solidFill>
                <a:srgbClr val="000000"/>
              </a:solidFill>
              <a:effectLst/>
              <a:latin typeface="Calibri" pitchFamily="34" charset="0"/>
              <a:ea typeface="+mn-ea"/>
              <a:cs typeface="Calibri" pitchFamily="34" charset="0"/>
            </a:endParaRPr>
          </a:p>
          <a:p>
            <a:pPr marL="342900" lvl="0" indent="-342900" algn="l">
              <a:buFont typeface="Arial" pitchFamily="34" charset="0"/>
              <a:buChar char="•"/>
              <a:defRPr/>
            </a:pPr>
            <a:r>
              <a:rPr lang="en-US" sz="2400" dirty="0">
                <a:solidFill>
                  <a:prstClr val="black"/>
                </a:solidFill>
                <a:effectLst/>
                <a:ea typeface="+mn-ea"/>
                <a:cs typeface="Arial" charset="0"/>
              </a:rPr>
              <a:t>DRFC Manual 3 - Foundation Grants - General</a:t>
            </a:r>
          </a:p>
          <a:p>
            <a:pPr marL="342900" lvl="0" indent="-342900" algn="l">
              <a:buFont typeface="Arial" pitchFamily="34" charset="0"/>
              <a:buChar char="•"/>
              <a:defRPr/>
            </a:pPr>
            <a:r>
              <a:rPr lang="en-US" sz="2400" dirty="0">
                <a:solidFill>
                  <a:prstClr val="black"/>
                </a:solidFill>
                <a:effectLst/>
                <a:ea typeface="+mn-ea"/>
                <a:cs typeface="Arial" charset="0"/>
              </a:rPr>
              <a:t>2016-17 Club Memorandum of Agreement</a:t>
            </a:r>
          </a:p>
          <a:p>
            <a:pPr marL="342900" lvl="0" indent="-342900" algn="l">
              <a:buFont typeface="Arial" pitchFamily="34" charset="0"/>
              <a:buChar char="•"/>
              <a:defRPr/>
            </a:pPr>
            <a:r>
              <a:rPr lang="en-US" sz="2400" dirty="0">
                <a:solidFill>
                  <a:prstClr val="black"/>
                </a:solidFill>
                <a:effectLst/>
                <a:ea typeface="+mn-ea"/>
                <a:cs typeface="Arial" charset="0"/>
              </a:rPr>
              <a:t>Club MOU - Documentation Guide</a:t>
            </a:r>
          </a:p>
          <a:p>
            <a:pPr marL="342900" lvl="0" indent="-342900" algn="l">
              <a:buFont typeface="Arial" pitchFamily="34" charset="0"/>
              <a:buChar char="•"/>
              <a:defRPr/>
            </a:pPr>
            <a:r>
              <a:rPr lang="en-US" sz="2400" dirty="0">
                <a:solidFill>
                  <a:prstClr val="black"/>
                </a:solidFill>
                <a:effectLst/>
                <a:ea typeface="+mn-ea"/>
                <a:cs typeface="Arial" charset="0"/>
              </a:rPr>
              <a:t>Club MOU - Suggested Bylaws Amendments</a:t>
            </a:r>
          </a:p>
          <a:p>
            <a:pPr marL="342900" lvl="0" indent="-342900" algn="l">
              <a:buFont typeface="Arial" pitchFamily="34" charset="0"/>
              <a:buChar char="•"/>
              <a:defRPr/>
            </a:pPr>
            <a:r>
              <a:rPr lang="en-US" sz="2400" dirty="0">
                <a:solidFill>
                  <a:prstClr val="black"/>
                </a:solidFill>
                <a:effectLst/>
                <a:ea typeface="+mn-ea"/>
                <a:cs typeface="Arial" charset="0"/>
              </a:rPr>
              <a:t>2016-17 Club Qualification Checklist</a:t>
            </a:r>
          </a:p>
          <a:p>
            <a:pPr lvl="0" algn="l">
              <a:defRPr/>
            </a:pPr>
            <a:endParaRPr lang="en-US" sz="2400" kern="0" dirty="0">
              <a:solidFill>
                <a:srgbClr val="000000"/>
              </a:solidFill>
              <a:effectLst/>
              <a:latin typeface="Arial" charset="0"/>
              <a:ea typeface="+mn-ea"/>
              <a:cs typeface="Calibri" pitchFamily="34" charset="0"/>
            </a:endParaRPr>
          </a:p>
        </p:txBody>
      </p:sp>
      <p:pic>
        <p:nvPicPr>
          <p:cNvPr id="4" name="Picture 2" descr="Yellow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9" name="Rectangle 7"/>
          <p:cNvSpPr>
            <a:spLocks noGrp="1" noChangeArrowheads="1"/>
          </p:cNvSpPr>
          <p:nvPr>
            <p:ph type="title"/>
          </p:nvPr>
        </p:nvSpPr>
        <p:spPr>
          <a:xfrm>
            <a:off x="533400" y="-4763"/>
            <a:ext cx="8077199" cy="690563"/>
          </a:xfrm>
        </p:spPr>
        <p:txBody>
          <a:bodyPr/>
          <a:lstStyle/>
          <a:p>
            <a:pPr eaLnBrk="1" hangingPunct="1">
              <a:defRPr/>
            </a:pPr>
            <a:r>
              <a:rPr lang="en-US" sz="2800" b="1" dirty="0">
                <a:solidFill>
                  <a:srgbClr val="002060"/>
                </a:solidFill>
                <a:effectLst/>
              </a:rPr>
              <a:t>Qualification/Grant Management Training</a:t>
            </a:r>
          </a:p>
        </p:txBody>
      </p:sp>
    </p:spTree>
    <p:extLst>
      <p:ext uri="{BB962C8B-B14F-4D97-AF65-F5344CB8AC3E}">
        <p14:creationId xmlns:p14="http://schemas.microsoft.com/office/powerpoint/2010/main" val="78054970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06185" y="1197033"/>
            <a:ext cx="8534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3600">
                <a:solidFill>
                  <a:srgbClr val="FFDA4E"/>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2pPr>
            <a:lvl3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3pPr>
            <a:lvl4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4pPr>
            <a:lvl5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5pPr>
            <a:lvl6pPr marL="4572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6pPr>
            <a:lvl7pPr marL="9144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7pPr>
            <a:lvl8pPr marL="13716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8pPr>
            <a:lvl9pPr marL="18288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9pPr>
          </a:lstStyle>
          <a:p>
            <a:pPr>
              <a:defRPr/>
            </a:pPr>
            <a:r>
              <a:rPr lang="en-US" sz="3200" b="1" i="1" kern="0" dirty="0">
                <a:solidFill>
                  <a:schemeClr val="tx1"/>
                </a:solidFill>
                <a:effectLst/>
              </a:rPr>
              <a:t>General Requirements</a:t>
            </a:r>
            <a:endParaRPr lang="en-US" sz="3200" b="1" i="1" dirty="0">
              <a:solidFill>
                <a:schemeClr val="tx1"/>
              </a:solidFill>
              <a:effectLst/>
            </a:endParaRPr>
          </a:p>
          <a:p>
            <a:pPr algn="l">
              <a:defRPr/>
            </a:pPr>
            <a:endParaRPr lang="en-US" sz="1600" kern="0" dirty="0">
              <a:solidFill>
                <a:schemeClr val="tx1"/>
              </a:solidFill>
              <a:effectLst/>
            </a:endParaRPr>
          </a:p>
          <a:p>
            <a:pPr algn="l">
              <a:defRPr/>
            </a:pPr>
            <a:endParaRPr lang="en-US" sz="1600" kern="0" dirty="0">
              <a:solidFill>
                <a:schemeClr val="tx1"/>
              </a:solidFill>
              <a:effectLst/>
            </a:endParaRPr>
          </a:p>
          <a:p>
            <a:pPr algn="l">
              <a:defRPr/>
            </a:pPr>
            <a:r>
              <a:rPr lang="en-US" sz="2800" u="sng" kern="0" dirty="0">
                <a:solidFill>
                  <a:schemeClr val="tx1"/>
                </a:solidFill>
                <a:effectLst/>
                <a:latin typeface="Calibri" pitchFamily="34" charset="0"/>
                <a:cs typeface="Calibri" pitchFamily="34" charset="0"/>
              </a:rPr>
              <a:t>The Rotary Foundation Resources</a:t>
            </a:r>
          </a:p>
          <a:p>
            <a:pPr algn="l">
              <a:defRPr/>
            </a:pPr>
            <a:endParaRPr lang="en-US" sz="1400" u="sng" kern="0" dirty="0">
              <a:solidFill>
                <a:schemeClr val="tx1"/>
              </a:solidFill>
              <a:effectLst/>
              <a:latin typeface="Calibri" pitchFamily="34" charset="0"/>
              <a:cs typeface="Calibri" pitchFamily="34" charset="0"/>
            </a:endParaRPr>
          </a:p>
          <a:p>
            <a:pPr marL="342900" indent="-342900" algn="l">
              <a:buFont typeface="Arial" pitchFamily="34" charset="0"/>
              <a:buChar char="•"/>
              <a:defRPr/>
            </a:pPr>
            <a:r>
              <a:rPr lang="en-US" sz="2400" dirty="0">
                <a:solidFill>
                  <a:prstClr val="black"/>
                </a:solidFill>
                <a:effectLst/>
                <a:hlinkClick r:id="rId3"/>
              </a:rPr>
              <a:t>www.rotary.org\en\grants</a:t>
            </a:r>
            <a:endParaRPr lang="en-US" sz="2400" dirty="0">
              <a:solidFill>
                <a:prstClr val="black"/>
              </a:solidFill>
              <a:effectLst/>
            </a:endParaRPr>
          </a:p>
          <a:p>
            <a:pPr marL="342900" indent="-342900" algn="l">
              <a:buFont typeface="Arial" pitchFamily="34" charset="0"/>
              <a:buChar char="•"/>
              <a:defRPr/>
            </a:pPr>
            <a:endParaRPr lang="en-US" sz="2400" dirty="0">
              <a:solidFill>
                <a:prstClr val="black"/>
              </a:solidFill>
              <a:effectLst/>
            </a:endParaRPr>
          </a:p>
          <a:p>
            <a:pPr algn="l">
              <a:defRPr/>
            </a:pPr>
            <a:endParaRPr lang="en-US" sz="2400" dirty="0">
              <a:solidFill>
                <a:prstClr val="black"/>
              </a:solidFill>
              <a:effectLst/>
            </a:endParaRPr>
          </a:p>
          <a:p>
            <a:pPr lvl="0" algn="l">
              <a:defRPr/>
            </a:pPr>
            <a:r>
              <a:rPr lang="en-US" sz="2800" u="sng" kern="0" dirty="0">
                <a:solidFill>
                  <a:srgbClr val="000000"/>
                </a:solidFill>
                <a:effectLst/>
                <a:latin typeface="Calibri" pitchFamily="34" charset="0"/>
                <a:ea typeface="+mn-ea"/>
                <a:cs typeface="Calibri" pitchFamily="34" charset="0"/>
              </a:rPr>
              <a:t>District 5830 Resources</a:t>
            </a:r>
          </a:p>
          <a:p>
            <a:pPr algn="l">
              <a:defRPr/>
            </a:pPr>
            <a:endParaRPr lang="en-US" sz="2400" kern="0" dirty="0">
              <a:solidFill>
                <a:schemeClr val="tx1"/>
              </a:solidFill>
              <a:effectLst/>
              <a:cs typeface="Calibri" pitchFamily="34" charset="0"/>
            </a:endParaRPr>
          </a:p>
          <a:p>
            <a:pPr marL="342900" indent="-342900" algn="l">
              <a:buFont typeface="Arial" pitchFamily="34" charset="0"/>
              <a:buChar char="•"/>
              <a:defRPr/>
            </a:pPr>
            <a:r>
              <a:rPr lang="en-US" sz="2400" kern="0" dirty="0">
                <a:solidFill>
                  <a:schemeClr val="tx1"/>
                </a:solidFill>
                <a:effectLst/>
                <a:cs typeface="Calibri" pitchFamily="34" charset="0"/>
                <a:hlinkClick r:id="rId4"/>
              </a:rPr>
              <a:t>www.rotary5830.org</a:t>
            </a:r>
            <a:endParaRPr lang="en-US" sz="2400" kern="0" dirty="0">
              <a:solidFill>
                <a:schemeClr val="tx1"/>
              </a:solidFill>
              <a:effectLst/>
              <a:cs typeface="Calibri" pitchFamily="34" charset="0"/>
            </a:endParaRPr>
          </a:p>
          <a:p>
            <a:pPr algn="l">
              <a:defRPr/>
            </a:pPr>
            <a:endParaRPr lang="en-US" sz="2400" kern="0" dirty="0">
              <a:solidFill>
                <a:schemeClr val="tx1"/>
              </a:solidFill>
              <a:effectLst/>
              <a:cs typeface="Calibri" pitchFamily="34" charset="0"/>
            </a:endParaRPr>
          </a:p>
        </p:txBody>
      </p:sp>
      <p:pic>
        <p:nvPicPr>
          <p:cNvPr id="4" name="Picture 2" descr="Yellow Bann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334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9" name="Rectangle 7"/>
          <p:cNvSpPr>
            <a:spLocks noGrp="1" noChangeArrowheads="1"/>
          </p:cNvSpPr>
          <p:nvPr>
            <p:ph type="title"/>
          </p:nvPr>
        </p:nvSpPr>
        <p:spPr>
          <a:xfrm>
            <a:off x="533400" y="-4763"/>
            <a:ext cx="8077199" cy="690563"/>
          </a:xfrm>
        </p:spPr>
        <p:txBody>
          <a:bodyPr/>
          <a:lstStyle/>
          <a:p>
            <a:pPr eaLnBrk="1" hangingPunct="1">
              <a:defRPr/>
            </a:pPr>
            <a:r>
              <a:rPr lang="en-US" sz="2800" b="1" dirty="0">
                <a:solidFill>
                  <a:srgbClr val="002060"/>
                </a:solidFill>
                <a:effectLst/>
              </a:rPr>
              <a:t>Qualification/Grant Management Training</a:t>
            </a:r>
          </a:p>
        </p:txBody>
      </p:sp>
    </p:spTree>
    <p:extLst>
      <p:ext uri="{BB962C8B-B14F-4D97-AF65-F5344CB8AC3E}">
        <p14:creationId xmlns:p14="http://schemas.microsoft.com/office/powerpoint/2010/main" val="355268128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04800" y="1219200"/>
            <a:ext cx="8534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3600">
                <a:solidFill>
                  <a:srgbClr val="FFDA4E"/>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2pPr>
            <a:lvl3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3pPr>
            <a:lvl4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4pPr>
            <a:lvl5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5pPr>
            <a:lvl6pPr marL="4572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6pPr>
            <a:lvl7pPr marL="9144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7pPr>
            <a:lvl8pPr marL="13716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8pPr>
            <a:lvl9pPr marL="18288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9pPr>
          </a:lstStyle>
          <a:p>
            <a:pPr>
              <a:defRPr/>
            </a:pPr>
            <a:r>
              <a:rPr lang="en-US" sz="3200" b="1" i="1" kern="0" dirty="0">
                <a:solidFill>
                  <a:schemeClr val="tx1"/>
                </a:solidFill>
                <a:effectLst/>
              </a:rPr>
              <a:t>General Requirements</a:t>
            </a:r>
            <a:endParaRPr lang="en-US" sz="3200" b="1" i="1" dirty="0">
              <a:solidFill>
                <a:schemeClr val="tx1"/>
              </a:solidFill>
              <a:effectLst/>
            </a:endParaRPr>
          </a:p>
          <a:p>
            <a:pPr algn="l">
              <a:defRPr/>
            </a:pPr>
            <a:endParaRPr lang="en-US" sz="1600" dirty="0">
              <a:solidFill>
                <a:schemeClr val="tx1"/>
              </a:solidFill>
              <a:effectLst/>
            </a:endParaRPr>
          </a:p>
          <a:p>
            <a:pPr algn="l">
              <a:defRPr/>
            </a:pPr>
            <a:r>
              <a:rPr lang="en-US" sz="2800" u="sng" kern="0" dirty="0">
                <a:solidFill>
                  <a:schemeClr val="tx1"/>
                </a:solidFill>
                <a:effectLst/>
                <a:latin typeface="Calibri" pitchFamily="34" charset="0"/>
                <a:cs typeface="Calibri" pitchFamily="34" charset="0"/>
              </a:rPr>
              <a:t>Districts and Clubs Must Be Qualified to Participate</a:t>
            </a:r>
          </a:p>
          <a:p>
            <a:pPr algn="l">
              <a:defRPr/>
            </a:pPr>
            <a:endParaRPr lang="en-US" sz="1400" u="sng" kern="0" dirty="0">
              <a:solidFill>
                <a:schemeClr val="tx1"/>
              </a:solidFill>
              <a:effectLst/>
              <a:latin typeface="Calibri" pitchFamily="34" charset="0"/>
              <a:cs typeface="Calibri" pitchFamily="34" charset="0"/>
            </a:endParaRPr>
          </a:p>
          <a:p>
            <a:pPr marL="342900" indent="-342900" algn="l">
              <a:buFont typeface="Arial" pitchFamily="34" charset="0"/>
              <a:buChar char="•"/>
              <a:defRPr/>
            </a:pPr>
            <a:r>
              <a:rPr lang="en-US" sz="2400" kern="0" dirty="0">
                <a:solidFill>
                  <a:schemeClr val="tx1"/>
                </a:solidFill>
                <a:effectLst/>
              </a:rPr>
              <a:t>District must meet TRF qualification requirements</a:t>
            </a:r>
          </a:p>
          <a:p>
            <a:pPr marL="800100" lvl="1" indent="-342900" algn="l">
              <a:buFont typeface="Wingdings" pitchFamily="2" charset="2"/>
              <a:buChar char="ü"/>
              <a:defRPr/>
            </a:pPr>
            <a:r>
              <a:rPr lang="en-US" sz="2400" kern="0" dirty="0">
                <a:solidFill>
                  <a:schemeClr val="tx1"/>
                </a:solidFill>
                <a:effectLst/>
              </a:rPr>
              <a:t>DG and Foundation Chair must be trained.</a:t>
            </a:r>
          </a:p>
          <a:p>
            <a:pPr marL="800100" lvl="1" indent="-342900" algn="l">
              <a:buFont typeface="Wingdings" pitchFamily="2" charset="2"/>
              <a:buChar char="ü"/>
              <a:defRPr/>
            </a:pPr>
            <a:r>
              <a:rPr lang="en-US" sz="2400" kern="0" dirty="0">
                <a:solidFill>
                  <a:schemeClr val="tx1"/>
                </a:solidFill>
                <a:effectLst/>
              </a:rPr>
              <a:t>DG, DGE and DRFC must sign District MOU</a:t>
            </a:r>
          </a:p>
          <a:p>
            <a:pPr marL="800100" lvl="1" indent="-342900" algn="l">
              <a:buFont typeface="Wingdings" pitchFamily="2" charset="2"/>
              <a:buChar char="ü"/>
              <a:defRPr/>
            </a:pPr>
            <a:r>
              <a:rPr lang="en-US" sz="2400" kern="0" dirty="0">
                <a:solidFill>
                  <a:schemeClr val="tx1"/>
                </a:solidFill>
                <a:effectLst/>
              </a:rPr>
              <a:t>MOU terms must be implemented</a:t>
            </a:r>
          </a:p>
          <a:p>
            <a:pPr marL="342900" indent="-342900" algn="l">
              <a:buFont typeface="Arial" pitchFamily="34" charset="0"/>
              <a:buChar char="•"/>
              <a:defRPr/>
            </a:pPr>
            <a:endParaRPr lang="en-US" sz="2400" kern="0" dirty="0">
              <a:solidFill>
                <a:schemeClr val="tx1"/>
              </a:solidFill>
              <a:effectLst/>
            </a:endParaRPr>
          </a:p>
          <a:p>
            <a:pPr algn="l">
              <a:defRPr/>
            </a:pPr>
            <a:endParaRPr lang="en-US" sz="2400" dirty="0">
              <a:solidFill>
                <a:schemeClr val="tx1"/>
              </a:solidFill>
              <a:effectLst/>
            </a:endParaRPr>
          </a:p>
        </p:txBody>
      </p:sp>
      <p:pic>
        <p:nvPicPr>
          <p:cNvPr id="4" name="Picture 2" descr="Yellow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9" name="Rectangle 7"/>
          <p:cNvSpPr>
            <a:spLocks noGrp="1" noChangeArrowheads="1"/>
          </p:cNvSpPr>
          <p:nvPr>
            <p:ph type="title"/>
          </p:nvPr>
        </p:nvSpPr>
        <p:spPr>
          <a:xfrm>
            <a:off x="533400" y="-4763"/>
            <a:ext cx="8077199" cy="690563"/>
          </a:xfrm>
        </p:spPr>
        <p:txBody>
          <a:bodyPr/>
          <a:lstStyle/>
          <a:p>
            <a:pPr eaLnBrk="1" hangingPunct="1">
              <a:defRPr/>
            </a:pPr>
            <a:r>
              <a:rPr lang="en-US" sz="2800" b="1" dirty="0">
                <a:solidFill>
                  <a:srgbClr val="002060"/>
                </a:solidFill>
                <a:effectLst/>
              </a:rPr>
              <a:t>Qualification/Grant Management Training</a:t>
            </a:r>
          </a:p>
        </p:txBody>
      </p:sp>
    </p:spTree>
    <p:extLst>
      <p:ext uri="{BB962C8B-B14F-4D97-AF65-F5344CB8AC3E}">
        <p14:creationId xmlns:p14="http://schemas.microsoft.com/office/powerpoint/2010/main" val="268018572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04800" y="1219200"/>
            <a:ext cx="8534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3600">
                <a:solidFill>
                  <a:srgbClr val="FFDA4E"/>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2pPr>
            <a:lvl3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3pPr>
            <a:lvl4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4pPr>
            <a:lvl5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5pPr>
            <a:lvl6pPr marL="4572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6pPr>
            <a:lvl7pPr marL="9144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7pPr>
            <a:lvl8pPr marL="13716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8pPr>
            <a:lvl9pPr marL="18288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9pPr>
          </a:lstStyle>
          <a:p>
            <a:pPr>
              <a:defRPr/>
            </a:pPr>
            <a:r>
              <a:rPr lang="en-US" sz="3200" b="1" i="1" kern="0" dirty="0">
                <a:solidFill>
                  <a:schemeClr val="tx1"/>
                </a:solidFill>
                <a:effectLst/>
              </a:rPr>
              <a:t>General Requirements</a:t>
            </a:r>
            <a:endParaRPr lang="en-US" sz="3200" b="1" i="1" dirty="0">
              <a:solidFill>
                <a:schemeClr val="tx1"/>
              </a:solidFill>
              <a:effectLst/>
            </a:endParaRPr>
          </a:p>
          <a:p>
            <a:pPr algn="l">
              <a:defRPr/>
            </a:pPr>
            <a:endParaRPr lang="en-US" sz="1600" dirty="0">
              <a:solidFill>
                <a:schemeClr val="tx1"/>
              </a:solidFill>
              <a:effectLst/>
            </a:endParaRPr>
          </a:p>
          <a:p>
            <a:pPr algn="l">
              <a:defRPr/>
            </a:pPr>
            <a:r>
              <a:rPr lang="en-US" sz="2800" u="sng" kern="0" dirty="0">
                <a:solidFill>
                  <a:schemeClr val="tx1"/>
                </a:solidFill>
                <a:effectLst/>
                <a:latin typeface="Calibri" pitchFamily="34" charset="0"/>
                <a:cs typeface="Calibri" pitchFamily="34" charset="0"/>
              </a:rPr>
              <a:t>Districts and Clubs Must Be Qualified to Participate</a:t>
            </a:r>
          </a:p>
          <a:p>
            <a:pPr algn="l">
              <a:defRPr/>
            </a:pPr>
            <a:endParaRPr lang="en-US" sz="1400" u="sng" kern="0" dirty="0">
              <a:solidFill>
                <a:schemeClr val="tx1"/>
              </a:solidFill>
              <a:effectLst/>
              <a:latin typeface="Calibri" pitchFamily="34" charset="0"/>
              <a:cs typeface="Calibri" pitchFamily="34" charset="0"/>
            </a:endParaRPr>
          </a:p>
          <a:p>
            <a:pPr marL="342900" indent="-342900" algn="l">
              <a:buFont typeface="Arial" pitchFamily="34" charset="0"/>
              <a:buChar char="•"/>
              <a:defRPr/>
            </a:pPr>
            <a:r>
              <a:rPr lang="en-US" sz="2400" kern="0" dirty="0">
                <a:solidFill>
                  <a:schemeClr val="tx1"/>
                </a:solidFill>
                <a:effectLst/>
              </a:rPr>
              <a:t>Clubs must meet District qualification requirements</a:t>
            </a:r>
          </a:p>
          <a:p>
            <a:pPr marL="800100" lvl="1" indent="-342900" algn="l">
              <a:buFont typeface="Wingdings" pitchFamily="2" charset="2"/>
              <a:buChar char="ü"/>
              <a:defRPr/>
            </a:pPr>
            <a:r>
              <a:rPr lang="en-US" sz="2400" kern="0" dirty="0">
                <a:solidFill>
                  <a:schemeClr val="tx1"/>
                </a:solidFill>
                <a:effectLst/>
              </a:rPr>
              <a:t>President and Foundation Chair must be trained</a:t>
            </a:r>
          </a:p>
          <a:p>
            <a:pPr marL="800100" lvl="1" indent="-342900" algn="l">
              <a:buFont typeface="Wingdings" pitchFamily="2" charset="2"/>
              <a:buChar char="ü"/>
              <a:defRPr/>
            </a:pPr>
            <a:r>
              <a:rPr lang="en-US" sz="2400" kern="0" dirty="0">
                <a:solidFill>
                  <a:schemeClr val="tx1"/>
                </a:solidFill>
                <a:effectLst/>
              </a:rPr>
              <a:t>Presidents and Foundation Chair must sign Club MOU</a:t>
            </a:r>
          </a:p>
          <a:p>
            <a:pPr marL="800100" lvl="1" indent="-342900" algn="l">
              <a:buFont typeface="Wingdings" pitchFamily="2" charset="2"/>
              <a:buChar char="ü"/>
              <a:defRPr/>
            </a:pPr>
            <a:r>
              <a:rPr lang="en-US" sz="2400" kern="0" dirty="0">
                <a:solidFill>
                  <a:schemeClr val="tx1"/>
                </a:solidFill>
                <a:effectLst/>
              </a:rPr>
              <a:t>MOU assertions must be documented</a:t>
            </a:r>
          </a:p>
          <a:p>
            <a:pPr marL="800100" lvl="1" indent="-342900" algn="l">
              <a:buFont typeface="Wingdings" pitchFamily="2" charset="2"/>
              <a:buChar char="ü"/>
              <a:defRPr/>
            </a:pPr>
            <a:r>
              <a:rPr lang="en-US" sz="2400" kern="0" dirty="0">
                <a:solidFill>
                  <a:schemeClr val="tx1"/>
                </a:solidFill>
                <a:effectLst/>
              </a:rPr>
              <a:t>Club must be in good standing with District and RI</a:t>
            </a:r>
          </a:p>
          <a:p>
            <a:pPr marL="800100" lvl="1" indent="-342900" algn="l">
              <a:buFont typeface="Wingdings" pitchFamily="2" charset="2"/>
              <a:buChar char="ü"/>
              <a:defRPr/>
            </a:pPr>
            <a:r>
              <a:rPr lang="en-US" sz="2400" kern="0" dirty="0">
                <a:solidFill>
                  <a:schemeClr val="tx1"/>
                </a:solidFill>
                <a:effectLst/>
              </a:rPr>
              <a:t>Club must be “tax exempt organization”</a:t>
            </a:r>
          </a:p>
          <a:p>
            <a:pPr marL="800100" lvl="1" indent="-342900" algn="l">
              <a:buFont typeface="Wingdings" pitchFamily="2" charset="2"/>
              <a:buChar char="ü"/>
              <a:defRPr/>
            </a:pPr>
            <a:r>
              <a:rPr lang="en-US" sz="2400" kern="0" dirty="0">
                <a:solidFill>
                  <a:schemeClr val="tx1"/>
                </a:solidFill>
                <a:effectLst/>
              </a:rPr>
              <a:t>Club must have made APF contributions three years prior</a:t>
            </a:r>
          </a:p>
          <a:p>
            <a:pPr marL="800100" lvl="1" indent="-342900" algn="l">
              <a:buFont typeface="Wingdings" pitchFamily="2" charset="2"/>
              <a:buChar char="ü"/>
              <a:defRPr/>
            </a:pPr>
            <a:r>
              <a:rPr lang="en-US" sz="2400" kern="0" dirty="0">
                <a:solidFill>
                  <a:schemeClr val="tx1"/>
                </a:solidFill>
                <a:effectLst/>
              </a:rPr>
              <a:t>MOU terms must be implemented</a:t>
            </a:r>
            <a:endParaRPr lang="en-US" sz="2400" dirty="0">
              <a:solidFill>
                <a:schemeClr val="tx1"/>
              </a:solidFill>
              <a:effectLst/>
            </a:endParaRPr>
          </a:p>
        </p:txBody>
      </p:sp>
      <p:pic>
        <p:nvPicPr>
          <p:cNvPr id="4" name="Picture 2" descr="Yellow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9" name="Rectangle 7"/>
          <p:cNvSpPr>
            <a:spLocks noGrp="1" noChangeArrowheads="1"/>
          </p:cNvSpPr>
          <p:nvPr>
            <p:ph type="title"/>
          </p:nvPr>
        </p:nvSpPr>
        <p:spPr>
          <a:xfrm>
            <a:off x="533400" y="-4763"/>
            <a:ext cx="8077199" cy="690563"/>
          </a:xfrm>
        </p:spPr>
        <p:txBody>
          <a:bodyPr/>
          <a:lstStyle/>
          <a:p>
            <a:pPr eaLnBrk="1" hangingPunct="1">
              <a:defRPr/>
            </a:pPr>
            <a:r>
              <a:rPr lang="en-US" sz="2800" b="1" dirty="0">
                <a:solidFill>
                  <a:srgbClr val="002060"/>
                </a:solidFill>
                <a:effectLst/>
              </a:rPr>
              <a:t>Qualification/Grant Management Training</a:t>
            </a:r>
          </a:p>
        </p:txBody>
      </p:sp>
    </p:spTree>
    <p:extLst>
      <p:ext uri="{BB962C8B-B14F-4D97-AF65-F5344CB8AC3E}">
        <p14:creationId xmlns:p14="http://schemas.microsoft.com/office/powerpoint/2010/main" val="193407621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04800" y="1219200"/>
            <a:ext cx="8534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3600">
                <a:solidFill>
                  <a:srgbClr val="FFDA4E"/>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2pPr>
            <a:lvl3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3pPr>
            <a:lvl4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4pPr>
            <a:lvl5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5pPr>
            <a:lvl6pPr marL="4572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6pPr>
            <a:lvl7pPr marL="9144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7pPr>
            <a:lvl8pPr marL="13716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8pPr>
            <a:lvl9pPr marL="18288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9pPr>
          </a:lstStyle>
          <a:p>
            <a:pPr>
              <a:defRPr/>
            </a:pPr>
            <a:r>
              <a:rPr lang="en-US" sz="3200" b="1" i="1" kern="0" dirty="0">
                <a:solidFill>
                  <a:schemeClr val="tx1"/>
                </a:solidFill>
                <a:effectLst/>
              </a:rPr>
              <a:t>General Requirements</a:t>
            </a:r>
            <a:endParaRPr lang="en-US" sz="3200" b="1" i="1" dirty="0">
              <a:solidFill>
                <a:schemeClr val="tx1"/>
              </a:solidFill>
              <a:effectLst/>
            </a:endParaRPr>
          </a:p>
          <a:p>
            <a:pPr algn="l">
              <a:defRPr/>
            </a:pPr>
            <a:endParaRPr lang="en-US" sz="1600" dirty="0">
              <a:solidFill>
                <a:schemeClr val="tx1"/>
              </a:solidFill>
              <a:effectLst/>
            </a:endParaRPr>
          </a:p>
          <a:p>
            <a:pPr algn="l">
              <a:defRPr/>
            </a:pPr>
            <a:r>
              <a:rPr lang="en-US" sz="2800" u="sng" kern="0" dirty="0">
                <a:solidFill>
                  <a:schemeClr val="tx1"/>
                </a:solidFill>
                <a:effectLst/>
                <a:latin typeface="Calibri" pitchFamily="34" charset="0"/>
                <a:cs typeface="Calibri" pitchFamily="34" charset="0"/>
              </a:rPr>
              <a:t>Qualification Must Be Renewed Annually!</a:t>
            </a:r>
          </a:p>
          <a:p>
            <a:pPr algn="l">
              <a:defRPr/>
            </a:pPr>
            <a:endParaRPr lang="en-US" sz="1400" u="sng" kern="0" dirty="0">
              <a:solidFill>
                <a:schemeClr val="tx1"/>
              </a:solidFill>
              <a:effectLst/>
              <a:latin typeface="Calibri" pitchFamily="34" charset="0"/>
              <a:cs typeface="Calibri" pitchFamily="34" charset="0"/>
            </a:endParaRPr>
          </a:p>
          <a:p>
            <a:pPr marL="342900" indent="-342900" algn="l">
              <a:buFont typeface="Arial" pitchFamily="34" charset="0"/>
              <a:buChar char="•"/>
              <a:defRPr/>
            </a:pPr>
            <a:r>
              <a:rPr lang="en-US" sz="2400" kern="0" dirty="0">
                <a:solidFill>
                  <a:schemeClr val="tx1"/>
                </a:solidFill>
                <a:effectLst/>
              </a:rPr>
              <a:t>Districts must re-sign District MOU</a:t>
            </a:r>
          </a:p>
          <a:p>
            <a:pPr marL="800100" lvl="1" indent="-342900" algn="l">
              <a:buFont typeface="Wingdings" pitchFamily="2" charset="2"/>
              <a:buChar char="ü"/>
              <a:defRPr/>
            </a:pPr>
            <a:r>
              <a:rPr lang="en-US" sz="2400" kern="0" dirty="0">
                <a:solidFill>
                  <a:schemeClr val="tx1"/>
                </a:solidFill>
                <a:effectLst/>
              </a:rPr>
              <a:t>DG and Foundation Chair must be trained</a:t>
            </a:r>
          </a:p>
          <a:p>
            <a:pPr marL="342900" indent="-342900" algn="l">
              <a:buFont typeface="Arial" pitchFamily="34" charset="0"/>
              <a:buChar char="•"/>
              <a:defRPr/>
            </a:pPr>
            <a:r>
              <a:rPr lang="en-US" sz="2400" kern="0" dirty="0">
                <a:solidFill>
                  <a:schemeClr val="tx1"/>
                </a:solidFill>
                <a:effectLst/>
              </a:rPr>
              <a:t>Clubs must re-sign Club MOU</a:t>
            </a:r>
          </a:p>
          <a:p>
            <a:pPr marL="800100" lvl="1" indent="-342900" algn="l">
              <a:buFont typeface="Wingdings" pitchFamily="2" charset="2"/>
              <a:buChar char="ü"/>
              <a:defRPr/>
            </a:pPr>
            <a:r>
              <a:rPr lang="en-US" sz="2400" kern="0" dirty="0">
                <a:solidFill>
                  <a:schemeClr val="tx1"/>
                </a:solidFill>
                <a:effectLst/>
              </a:rPr>
              <a:t>New President and Foundation Chair must be trained</a:t>
            </a:r>
          </a:p>
          <a:p>
            <a:pPr marL="800100" lvl="1" indent="-342900" algn="l">
              <a:buFont typeface="Wingdings" pitchFamily="2" charset="2"/>
              <a:buChar char="ü"/>
              <a:defRPr/>
            </a:pPr>
            <a:r>
              <a:rPr lang="en-US" sz="2400" kern="0" dirty="0">
                <a:solidFill>
                  <a:schemeClr val="tx1"/>
                </a:solidFill>
                <a:effectLst/>
              </a:rPr>
              <a:t>Club must be in good standing with District and RI</a:t>
            </a:r>
          </a:p>
          <a:p>
            <a:pPr marL="800100" lvl="1" indent="-342900" algn="l">
              <a:buFont typeface="Wingdings" pitchFamily="2" charset="2"/>
              <a:buChar char="ü"/>
              <a:defRPr/>
            </a:pPr>
            <a:r>
              <a:rPr lang="en-US" sz="2400" kern="0" dirty="0">
                <a:solidFill>
                  <a:schemeClr val="tx1"/>
                </a:solidFill>
                <a:effectLst/>
              </a:rPr>
              <a:t>Club must remain a “tax exempt organization”</a:t>
            </a:r>
          </a:p>
          <a:p>
            <a:pPr marL="800100" lvl="1" indent="-342900" algn="l">
              <a:buFont typeface="Wingdings" pitchFamily="2" charset="2"/>
              <a:buChar char="ü"/>
              <a:defRPr/>
            </a:pPr>
            <a:r>
              <a:rPr lang="en-US" sz="2400" kern="0" dirty="0">
                <a:solidFill>
                  <a:schemeClr val="tx1"/>
                </a:solidFill>
                <a:effectLst/>
              </a:rPr>
              <a:t>Club must have made APF contributions three years prior</a:t>
            </a:r>
            <a:endParaRPr lang="en-US" sz="2400" dirty="0">
              <a:solidFill>
                <a:schemeClr val="tx1"/>
              </a:solidFill>
              <a:effectLst/>
            </a:endParaRPr>
          </a:p>
        </p:txBody>
      </p:sp>
      <p:pic>
        <p:nvPicPr>
          <p:cNvPr id="4" name="Picture 2" descr="Yellow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9" name="Rectangle 7"/>
          <p:cNvSpPr>
            <a:spLocks noGrp="1" noChangeArrowheads="1"/>
          </p:cNvSpPr>
          <p:nvPr>
            <p:ph type="title"/>
          </p:nvPr>
        </p:nvSpPr>
        <p:spPr>
          <a:xfrm>
            <a:off x="533400" y="-4763"/>
            <a:ext cx="8077199" cy="690563"/>
          </a:xfrm>
        </p:spPr>
        <p:txBody>
          <a:bodyPr/>
          <a:lstStyle/>
          <a:p>
            <a:pPr eaLnBrk="1" hangingPunct="1">
              <a:defRPr/>
            </a:pPr>
            <a:r>
              <a:rPr lang="en-US" sz="2800" b="1" dirty="0">
                <a:solidFill>
                  <a:srgbClr val="002060"/>
                </a:solidFill>
                <a:effectLst/>
              </a:rPr>
              <a:t>Qualification/Grant Management Training</a:t>
            </a:r>
          </a:p>
        </p:txBody>
      </p:sp>
    </p:spTree>
    <p:extLst>
      <p:ext uri="{BB962C8B-B14F-4D97-AF65-F5344CB8AC3E}">
        <p14:creationId xmlns:p14="http://schemas.microsoft.com/office/powerpoint/2010/main" val="235908645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04800" y="1219200"/>
            <a:ext cx="8534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3600">
                <a:solidFill>
                  <a:srgbClr val="FFDA4E"/>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2pPr>
            <a:lvl3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3pPr>
            <a:lvl4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4pPr>
            <a:lvl5pPr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5pPr>
            <a:lvl6pPr marL="4572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6pPr>
            <a:lvl7pPr marL="9144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7pPr>
            <a:lvl8pPr marL="13716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8pPr>
            <a:lvl9pPr marL="1828800" algn="ctr" rtl="0" fontAlgn="base">
              <a:spcBef>
                <a:spcPct val="0"/>
              </a:spcBef>
              <a:spcAft>
                <a:spcPct val="0"/>
              </a:spcAft>
              <a:defRPr sz="3600">
                <a:solidFill>
                  <a:srgbClr val="FFDA4E"/>
                </a:solidFill>
                <a:effectLst>
                  <a:outerShdw blurRad="38100" dist="38100" dir="2700000" algn="tl">
                    <a:srgbClr val="000000"/>
                  </a:outerShdw>
                </a:effectLst>
                <a:latin typeface="Georgia" pitchFamily="18" charset="0"/>
              </a:defRPr>
            </a:lvl9pPr>
          </a:lstStyle>
          <a:p>
            <a:pPr>
              <a:defRPr/>
            </a:pPr>
            <a:r>
              <a:rPr lang="en-US" sz="3200" b="1" i="1" kern="0" dirty="0">
                <a:solidFill>
                  <a:schemeClr val="tx1"/>
                </a:solidFill>
                <a:effectLst/>
              </a:rPr>
              <a:t>General Requirements</a:t>
            </a:r>
            <a:endParaRPr lang="en-US" sz="3200" b="1" i="1" dirty="0">
              <a:solidFill>
                <a:schemeClr val="tx1"/>
              </a:solidFill>
              <a:effectLst/>
            </a:endParaRPr>
          </a:p>
          <a:p>
            <a:pPr algn="l">
              <a:defRPr/>
            </a:pPr>
            <a:endParaRPr lang="en-US" sz="1600" dirty="0">
              <a:solidFill>
                <a:schemeClr val="tx1"/>
              </a:solidFill>
              <a:effectLst/>
            </a:endParaRPr>
          </a:p>
          <a:p>
            <a:pPr algn="l">
              <a:defRPr/>
            </a:pPr>
            <a:r>
              <a:rPr lang="en-US" sz="2800" u="sng" kern="0" dirty="0">
                <a:solidFill>
                  <a:schemeClr val="tx1"/>
                </a:solidFill>
                <a:effectLst/>
                <a:latin typeface="Calibri" pitchFamily="34" charset="0"/>
                <a:cs typeface="Calibri" pitchFamily="34" charset="0"/>
              </a:rPr>
              <a:t>Grants Must Address One or More Areas of Focus</a:t>
            </a:r>
          </a:p>
          <a:p>
            <a:pPr algn="l">
              <a:defRPr/>
            </a:pPr>
            <a:endParaRPr lang="en-US" sz="1400" u="sng" kern="0" dirty="0">
              <a:solidFill>
                <a:schemeClr val="tx1"/>
              </a:solidFill>
              <a:effectLst/>
              <a:latin typeface="Calibri" pitchFamily="34" charset="0"/>
              <a:cs typeface="Calibri" pitchFamily="34" charset="0"/>
            </a:endParaRPr>
          </a:p>
          <a:p>
            <a:pPr marL="342900" indent="-342900" algn="l">
              <a:buFont typeface="Arial" pitchFamily="34" charset="0"/>
              <a:buChar char="•"/>
              <a:defRPr/>
            </a:pPr>
            <a:r>
              <a:rPr lang="en-US" sz="2400" kern="0" dirty="0">
                <a:solidFill>
                  <a:schemeClr val="tx1"/>
                </a:solidFill>
                <a:effectLst/>
              </a:rPr>
              <a:t>Peace and conflict prevention/resolution</a:t>
            </a:r>
          </a:p>
          <a:p>
            <a:pPr marL="342900" indent="-342900" algn="l">
              <a:buFont typeface="Arial" pitchFamily="34" charset="0"/>
              <a:buChar char="•"/>
              <a:defRPr/>
            </a:pPr>
            <a:r>
              <a:rPr lang="en-US" sz="2400" kern="0" dirty="0">
                <a:solidFill>
                  <a:schemeClr val="tx1"/>
                </a:solidFill>
                <a:effectLst/>
              </a:rPr>
              <a:t>Disease prevention and treatment</a:t>
            </a:r>
          </a:p>
          <a:p>
            <a:pPr marL="342900" indent="-342900" algn="l">
              <a:buFont typeface="Arial" pitchFamily="34" charset="0"/>
              <a:buChar char="•"/>
              <a:defRPr/>
            </a:pPr>
            <a:r>
              <a:rPr lang="en-US" sz="2400" kern="0" dirty="0">
                <a:solidFill>
                  <a:schemeClr val="tx1"/>
                </a:solidFill>
                <a:effectLst/>
              </a:rPr>
              <a:t>Water and sanitation</a:t>
            </a:r>
          </a:p>
          <a:p>
            <a:pPr marL="342900" indent="-342900" algn="l">
              <a:buFont typeface="Arial" pitchFamily="34" charset="0"/>
              <a:buChar char="•"/>
              <a:defRPr/>
            </a:pPr>
            <a:r>
              <a:rPr lang="en-US" sz="2400" kern="0" dirty="0">
                <a:solidFill>
                  <a:schemeClr val="tx1"/>
                </a:solidFill>
                <a:effectLst/>
              </a:rPr>
              <a:t>Maternal and child health</a:t>
            </a:r>
          </a:p>
          <a:p>
            <a:pPr marL="342900" indent="-342900" algn="l">
              <a:buFont typeface="Arial" pitchFamily="34" charset="0"/>
              <a:buChar char="•"/>
              <a:defRPr/>
            </a:pPr>
            <a:r>
              <a:rPr lang="en-US" sz="2400" kern="0" dirty="0">
                <a:solidFill>
                  <a:schemeClr val="tx1"/>
                </a:solidFill>
                <a:effectLst/>
              </a:rPr>
              <a:t>Basic education and literacy</a:t>
            </a:r>
          </a:p>
          <a:p>
            <a:pPr marL="342900" indent="-342900" algn="l">
              <a:buFont typeface="Arial" pitchFamily="34" charset="0"/>
              <a:buChar char="•"/>
              <a:defRPr/>
            </a:pPr>
            <a:r>
              <a:rPr lang="en-US" sz="2400" kern="0" dirty="0">
                <a:solidFill>
                  <a:schemeClr val="tx1"/>
                </a:solidFill>
                <a:effectLst/>
              </a:rPr>
              <a:t>Economic and community development</a:t>
            </a:r>
          </a:p>
          <a:p>
            <a:pPr algn="l">
              <a:defRPr/>
            </a:pPr>
            <a:r>
              <a:rPr lang="en-US" sz="2400" dirty="0">
                <a:solidFill>
                  <a:schemeClr val="tx1"/>
                </a:solidFill>
                <a:effectLst/>
              </a:rPr>
              <a:t>   </a:t>
            </a:r>
          </a:p>
        </p:txBody>
      </p:sp>
      <p:pic>
        <p:nvPicPr>
          <p:cNvPr id="4" name="Picture 2" descr="Yellow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9" name="Rectangle 7"/>
          <p:cNvSpPr>
            <a:spLocks noGrp="1" noChangeArrowheads="1"/>
          </p:cNvSpPr>
          <p:nvPr>
            <p:ph type="title"/>
          </p:nvPr>
        </p:nvSpPr>
        <p:spPr>
          <a:xfrm>
            <a:off x="533400" y="-4763"/>
            <a:ext cx="8077199" cy="690563"/>
          </a:xfrm>
        </p:spPr>
        <p:txBody>
          <a:bodyPr/>
          <a:lstStyle/>
          <a:p>
            <a:pPr eaLnBrk="1" hangingPunct="1">
              <a:defRPr/>
            </a:pPr>
            <a:r>
              <a:rPr lang="en-US" sz="2800" b="1" dirty="0">
                <a:solidFill>
                  <a:srgbClr val="002060"/>
                </a:solidFill>
                <a:effectLst/>
              </a:rPr>
              <a:t>Qualification/Grant Management Training</a:t>
            </a:r>
          </a:p>
        </p:txBody>
      </p:sp>
    </p:spTree>
    <p:extLst>
      <p:ext uri="{BB962C8B-B14F-4D97-AF65-F5344CB8AC3E}">
        <p14:creationId xmlns:p14="http://schemas.microsoft.com/office/powerpoint/2010/main" val="4001040449"/>
      </p:ext>
    </p:extLst>
  </p:cSld>
  <p:clrMapOvr>
    <a:masterClrMapping/>
  </p:clrMapOvr>
  <p:transition/>
</p:sld>
</file>

<file path=ppt/theme/theme1.xml><?xml version="1.0" encoding="utf-8"?>
<a:theme xmlns:a="http://schemas.openxmlformats.org/drawingml/2006/main" name="Rotary3">
  <a:themeElements>
    <a:clrScheme name="Rotary3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Rotary3">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40000"/>
          </a:spcBef>
          <a:spcAft>
            <a:spcPct val="0"/>
          </a:spcAft>
          <a:buClr>
            <a:srgbClr val="FFDA4E"/>
          </a:buClr>
          <a:buSzPct val="60000"/>
          <a:buFontTx/>
          <a:buChar char="•"/>
          <a:tabLst/>
          <a:defRPr kumimoji="0" lang="en-US" sz="3200" b="0" i="0" u="none" strike="noStrike" cap="none" normalizeH="0" baseline="0" smtClean="0">
            <a:ln>
              <a:noFill/>
            </a:ln>
            <a:solidFill>
              <a:schemeClr val="bg1"/>
            </a:solidFill>
            <a:effectLst/>
            <a:latin typeface="Georgia" pitchFamily="18"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40000"/>
          </a:spcBef>
          <a:spcAft>
            <a:spcPct val="0"/>
          </a:spcAft>
          <a:buClr>
            <a:srgbClr val="FFDA4E"/>
          </a:buClr>
          <a:buSzPct val="60000"/>
          <a:buFontTx/>
          <a:buChar char="•"/>
          <a:tabLst/>
          <a:defRPr kumimoji="0" lang="en-US" sz="3200" b="0" i="0" u="none" strike="noStrike" cap="none" normalizeH="0" baseline="0" smtClean="0">
            <a:ln>
              <a:noFill/>
            </a:ln>
            <a:solidFill>
              <a:schemeClr val="bg1"/>
            </a:solidFill>
            <a:effectLst/>
            <a:latin typeface="Georgia" pitchFamily="18" charset="0"/>
            <a:cs typeface="Arial" charset="0"/>
          </a:defRPr>
        </a:defPPr>
      </a:lstStyle>
    </a:lnDef>
  </a:objectDefaults>
  <a:extraClrSchemeLst>
    <a:extraClrScheme>
      <a:clrScheme name="Rotary3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Rotary3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Rotary3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Rotary3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Rotary3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Rotary3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Rotary3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Rotary3">
  <a:themeElements>
    <a:clrScheme name="Rotary3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fontScheme name="Rotary3">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40000"/>
          </a:spcBef>
          <a:spcAft>
            <a:spcPct val="0"/>
          </a:spcAft>
          <a:buClr>
            <a:srgbClr val="FFDA4E"/>
          </a:buClr>
          <a:buSzPct val="60000"/>
          <a:buFontTx/>
          <a:buChar char="•"/>
          <a:tabLst/>
          <a:defRPr kumimoji="0" lang="en-US" sz="3200" b="0" i="0" u="none" strike="noStrike" cap="none" normalizeH="0" baseline="0" smtClean="0">
            <a:ln>
              <a:noFill/>
            </a:ln>
            <a:solidFill>
              <a:schemeClr val="bg1"/>
            </a:solidFill>
            <a:effectLst/>
            <a:latin typeface="Georgia" pitchFamily="18"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40000"/>
          </a:spcBef>
          <a:spcAft>
            <a:spcPct val="0"/>
          </a:spcAft>
          <a:buClr>
            <a:srgbClr val="FFDA4E"/>
          </a:buClr>
          <a:buSzPct val="60000"/>
          <a:buFontTx/>
          <a:buChar char="•"/>
          <a:tabLst/>
          <a:defRPr kumimoji="0" lang="en-US" sz="3200" b="0" i="0" u="none" strike="noStrike" cap="none" normalizeH="0" baseline="0" smtClean="0">
            <a:ln>
              <a:noFill/>
            </a:ln>
            <a:solidFill>
              <a:schemeClr val="bg1"/>
            </a:solidFill>
            <a:effectLst/>
            <a:latin typeface="Georgia" pitchFamily="18" charset="0"/>
            <a:cs typeface="Arial" charset="0"/>
          </a:defRPr>
        </a:defPPr>
      </a:lstStyle>
    </a:lnDef>
  </a:objectDefaults>
  <a:extraClrSchemeLst>
    <a:extraClrScheme>
      <a:clrScheme name="Rotary3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Rotary3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Rotary3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Rotary3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Rotary3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Rotary3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Rotary3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1490</TotalTime>
  <Words>2427</Words>
  <Application>Microsoft Office PowerPoint</Application>
  <PresentationFormat>On-screen Show (4:3)</PresentationFormat>
  <Paragraphs>457</Paragraphs>
  <Slides>39</Slides>
  <Notes>39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39</vt:i4>
      </vt:variant>
    </vt:vector>
  </HeadingPairs>
  <TitlesOfParts>
    <vt:vector size="47" baseType="lpstr">
      <vt:lpstr>Arial Unicode MS</vt:lpstr>
      <vt:lpstr>Arial</vt:lpstr>
      <vt:lpstr>Calibri</vt:lpstr>
      <vt:lpstr>Courier New</vt:lpstr>
      <vt:lpstr>Georgia</vt:lpstr>
      <vt:lpstr>Wingdings</vt:lpstr>
      <vt:lpstr>Rotary3</vt:lpstr>
      <vt:lpstr>2_Rotary3</vt:lpstr>
      <vt:lpstr>The Rotary Foundation of Rotary International  Qualification/Grant Management Training Seminar  2016/17</vt:lpstr>
      <vt:lpstr>Qualification/Grant Management Training</vt:lpstr>
      <vt:lpstr>Qualification/Grant Management Training</vt:lpstr>
      <vt:lpstr>Qualification/Grant Management Training</vt:lpstr>
      <vt:lpstr>Qualification/Grant Management Training</vt:lpstr>
      <vt:lpstr>Qualification/Grant Management Training</vt:lpstr>
      <vt:lpstr>Qualification/Grant Management Training</vt:lpstr>
      <vt:lpstr>Qualification/Grant Management Training</vt:lpstr>
      <vt:lpstr>Qualification/Grant Management Training</vt:lpstr>
      <vt:lpstr>Qualification/Grant Management Training</vt:lpstr>
      <vt:lpstr>Qualification/Grant Management Training</vt:lpstr>
      <vt:lpstr>Qualification/Grant Management Training</vt:lpstr>
      <vt:lpstr>Qualification/Grant Management Training</vt:lpstr>
      <vt:lpstr>Qualification/Grant Management Training</vt:lpstr>
      <vt:lpstr>Qualification/Grant Management Training</vt:lpstr>
      <vt:lpstr>Qualification/Grant Management Training</vt:lpstr>
      <vt:lpstr>Qualification/Grant Management Training</vt:lpstr>
      <vt:lpstr>Qualification/Grant Management Training</vt:lpstr>
      <vt:lpstr>Qualification/Grant Management Training</vt:lpstr>
      <vt:lpstr>Qualification/Grant Management Training</vt:lpstr>
      <vt:lpstr>Qualification/Grant Management Training</vt:lpstr>
      <vt:lpstr>Qualification/Grant Management Training</vt:lpstr>
      <vt:lpstr>Qualification/Grant Management Training</vt:lpstr>
      <vt:lpstr>Qualification/Grant Management Training</vt:lpstr>
      <vt:lpstr>Qualification/Grant Management Training</vt:lpstr>
      <vt:lpstr>Qualification/Grant Management Training</vt:lpstr>
      <vt:lpstr>Qualification/Grant Management Training</vt:lpstr>
      <vt:lpstr>Qualification/Grant Management Training</vt:lpstr>
      <vt:lpstr>Qualification/Grant Management Training</vt:lpstr>
      <vt:lpstr>Qualification/Grant Management Training</vt:lpstr>
      <vt:lpstr>Qualification/Grant Management Training</vt:lpstr>
      <vt:lpstr>Qualification/Grant Management Training</vt:lpstr>
      <vt:lpstr>Qualification/Grant Management Training</vt:lpstr>
      <vt:lpstr>Qualification/Grant Management Training</vt:lpstr>
      <vt:lpstr>Qualification/Grant Management Training</vt:lpstr>
      <vt:lpstr>Qualification/Grant Management Training</vt:lpstr>
      <vt:lpstr>Qualification/Grant Management Training</vt:lpstr>
      <vt:lpstr>Qualification/Grant Management Training</vt:lpstr>
      <vt:lpstr>Qualification/Grant Management Training</vt:lpstr>
    </vt:vector>
  </TitlesOfParts>
  <Company>John Jetter, CPA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A. Jetter</dc:creator>
  <cp:lastModifiedBy>John Jetter</cp:lastModifiedBy>
  <cp:revision>121</cp:revision>
  <cp:lastPrinted>2015-05-08T16:07:11Z</cp:lastPrinted>
  <dcterms:created xsi:type="dcterms:W3CDTF">2010-03-28T14:19:51Z</dcterms:created>
  <dcterms:modified xsi:type="dcterms:W3CDTF">2016-05-24T11:08:50Z</dcterms:modified>
</cp:coreProperties>
</file>